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  <p:sldMasterId id="2147483674" r:id="rId2"/>
    <p:sldMasterId id="2147483687" r:id="rId3"/>
  </p:sldMasterIdLst>
  <p:notesMasterIdLst>
    <p:notesMasterId r:id="rId23"/>
  </p:notesMasterIdLst>
  <p:sldIdLst>
    <p:sldId id="273" r:id="rId4"/>
    <p:sldId id="392" r:id="rId5"/>
    <p:sldId id="388" r:id="rId6"/>
    <p:sldId id="389" r:id="rId7"/>
    <p:sldId id="390" r:id="rId8"/>
    <p:sldId id="399" r:id="rId9"/>
    <p:sldId id="391" r:id="rId10"/>
    <p:sldId id="393" r:id="rId11"/>
    <p:sldId id="400" r:id="rId12"/>
    <p:sldId id="394" r:id="rId13"/>
    <p:sldId id="396" r:id="rId14"/>
    <p:sldId id="398" r:id="rId15"/>
    <p:sldId id="402" r:id="rId16"/>
    <p:sldId id="395" r:id="rId17"/>
    <p:sldId id="401" r:id="rId18"/>
    <p:sldId id="397" r:id="rId19"/>
    <p:sldId id="403" r:id="rId20"/>
    <p:sldId id="404" r:id="rId21"/>
    <p:sldId id="368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4B4229"/>
    <a:srgbClr val="5D5854"/>
    <a:srgbClr val="DAD2BB"/>
    <a:srgbClr val="C3A48B"/>
    <a:srgbClr val="009900"/>
    <a:srgbClr val="0000FF"/>
    <a:srgbClr val="660033"/>
    <a:srgbClr val="F7F7F7"/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52" autoAdjust="0"/>
    <p:restoredTop sz="94947" autoAdjust="0"/>
  </p:normalViewPr>
  <p:slideViewPr>
    <p:cSldViewPr snapToGrid="0">
      <p:cViewPr varScale="1">
        <p:scale>
          <a:sx n="104" d="100"/>
          <a:sy n="104" d="100"/>
        </p:scale>
        <p:origin x="218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89E52-045F-4BB8-94DD-0403299DE149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46321-B72E-474E-9886-A261CA2CAB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50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5494" y="1686243"/>
            <a:ext cx="6133011" cy="2204311"/>
          </a:xfrm>
        </p:spPr>
        <p:txBody>
          <a:bodyPr anchor="b"/>
          <a:lstStyle>
            <a:lvl1pPr algn="ctr">
              <a:defRPr sz="60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809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7423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115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CAD281EE-C38B-4AFA-9EEE-55FB71923757}"/>
              </a:ext>
            </a:extLst>
          </p:cNvPr>
          <p:cNvGrpSpPr/>
          <p:nvPr userDrawn="1"/>
        </p:nvGrpSpPr>
        <p:grpSpPr>
          <a:xfrm>
            <a:off x="148472" y="6480093"/>
            <a:ext cx="8847056" cy="321469"/>
            <a:chOff x="197963" y="6265355"/>
            <a:chExt cx="11796074" cy="428625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04B8437-38A3-4788-9862-C87EB80B04D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63" y="6265355"/>
              <a:ext cx="1247775" cy="428625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D111F97-211A-4661-82C4-AC89D4029FF7}"/>
                </a:ext>
              </a:extLst>
            </p:cNvPr>
            <p:cNvSpPr/>
            <p:nvPr/>
          </p:nvSpPr>
          <p:spPr>
            <a:xfrm>
              <a:off x="1547342" y="6657980"/>
              <a:ext cx="10440000" cy="36000"/>
            </a:xfrm>
            <a:prstGeom prst="rect">
              <a:avLst/>
            </a:prstGeom>
            <a:solidFill>
              <a:srgbClr val="0D3144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ko-KR" altLang="en-US" sz="1350">
                <a:solidFill>
                  <a:prstClr val="white"/>
                </a:solidFill>
                <a:latin typeface="맑은 고딕" panose="020F0502020204030204"/>
                <a:ea typeface="맑은 고딕" panose="020B0503020000020004" pitchFamily="50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42B30B07-420D-475C-AE8E-79231A69D21B}"/>
                </a:ext>
              </a:extLst>
            </p:cNvPr>
            <p:cNvSpPr/>
            <p:nvPr/>
          </p:nvSpPr>
          <p:spPr>
            <a:xfrm>
              <a:off x="1554038" y="6353135"/>
              <a:ext cx="10439999" cy="180000"/>
            </a:xfrm>
            <a:prstGeom prst="rect">
              <a:avLst/>
            </a:prstGeom>
            <a:gradFill flip="none" rotWithShape="1">
              <a:gsLst>
                <a:gs pos="0">
                  <a:srgbClr val="00B0F0">
                    <a:tint val="66000"/>
                    <a:satMod val="160000"/>
                  </a:srgbClr>
                </a:gs>
                <a:gs pos="50000">
                  <a:srgbClr val="00B0F0">
                    <a:tint val="44500"/>
                    <a:satMod val="160000"/>
                  </a:srgbClr>
                </a:gs>
                <a:gs pos="100000">
                  <a:srgbClr val="00B0F0">
                    <a:tint val="23500"/>
                    <a:satMod val="16000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defTabSz="685800"/>
              <a:r>
                <a:rPr lang="en-US" altLang="ko-KR" sz="1000" b="1">
                  <a:solidFill>
                    <a:srgbClr val="00B050"/>
                  </a:solidFill>
                  <a:effectLst/>
                  <a:latin typeface="맑은 고딕" panose="020F0502020204030204"/>
                  <a:ea typeface="맑은 고딕" panose="020B0503020000020004" pitchFamily="50" charset="-127"/>
                </a:rPr>
                <a:t>Spring</a:t>
              </a:r>
              <a:r>
                <a:rPr lang="ko-KR" altLang="en-US" sz="1000" b="1" dirty="0">
                  <a:solidFill>
                    <a:srgbClr val="00B050"/>
                  </a:solidFill>
                  <a:effectLst/>
                  <a:latin typeface="맑은 고딕" panose="020F0502020204030204"/>
                  <a:ea typeface="맑은 고딕" panose="020B0503020000020004" pitchFamily="50" charset="-127"/>
                </a:rPr>
                <a:t> 프레임워크</a:t>
              </a:r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B8DF8DC2-A8D8-457C-A034-399895ACE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9903"/>
          </a:xfrm>
        </p:spPr>
        <p:txBody>
          <a:bodyPr>
            <a:normAutofit/>
          </a:bodyPr>
          <a:lstStyle>
            <a:lvl1pPr>
              <a:defRPr sz="3200" b="1"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40B11C-B0F8-4E6A-8DD2-FE194197C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7886700" cy="5132656"/>
          </a:xfr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맑은 고딕" panose="020B0503020000020004" pitchFamily="50" charset="-127"/>
              <a:buChar char="o"/>
              <a:defRPr sz="22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  <a:defRPr sz="18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defRPr sz="16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−"/>
              <a:defRPr sz="1400"/>
            </a:lvl4pPr>
            <a:lvl5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DDF7D9-8E44-4B7B-9667-0EAA6DB06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69235" y="6419147"/>
            <a:ext cx="409303" cy="388845"/>
          </a:xfrm>
        </p:spPr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315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4975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23429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7986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45071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3953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5413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75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0748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8922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0687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8263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84290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46188E7D-E221-41BF-9AFA-62BD1CE78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45217"/>
          </a:xfrm>
        </p:spPr>
        <p:txBody>
          <a:bodyPr>
            <a:normAutofit/>
          </a:bodyPr>
          <a:lstStyle>
            <a:lvl1pPr>
              <a:defRPr sz="3600" b="1">
                <a:latin typeface="+mn-ea"/>
                <a:ea typeface="+mn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2">
            <a:extLst>
              <a:ext uri="{FF2B5EF4-FFF2-40B4-BE49-F238E27FC236}">
                <a16:creationId xmlns:a16="http://schemas.microsoft.com/office/drawing/2014/main" id="{3DAE37CF-A8F3-4AE7-A8D6-AFA397828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03649"/>
            <a:ext cx="7886700" cy="4973314"/>
          </a:xfrm>
        </p:spPr>
        <p:txBody>
          <a:bodyPr/>
          <a:lstStyle>
            <a:lvl1pPr marL="228600" indent="-228600"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○"/>
              <a:defRPr sz="2400">
                <a:latin typeface="+mn-ea"/>
                <a:ea typeface="+mn-ea"/>
              </a:defRPr>
            </a:lvl1pPr>
            <a:lvl2pPr marL="685800" indent="-228600"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§"/>
              <a:defRPr sz="2000">
                <a:latin typeface="+mn-ea"/>
                <a:ea typeface="+mn-ea"/>
              </a:defRPr>
            </a:lvl2pPr>
            <a:lvl3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3pPr>
            <a:lvl4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4pPr>
            <a:lvl5pPr>
              <a:spcBef>
                <a:spcPts val="0"/>
              </a:spcBef>
              <a:spcAft>
                <a:spcPts val="1200"/>
              </a:spcAft>
              <a:defRPr sz="1800">
                <a:latin typeface="+mn-ea"/>
                <a:ea typeface="+mn-ea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6CCE9CA-AF36-4CAC-B386-496FAF3F1E8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86" y="6459356"/>
            <a:ext cx="8844828" cy="321429"/>
          </a:xfrm>
          <a:prstGeom prst="rect">
            <a:avLst/>
          </a:prstGeom>
        </p:spPr>
      </p:pic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1075F84C-98AA-4528-BC37-83117265A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7516" y="6393675"/>
            <a:ext cx="444370" cy="365125"/>
          </a:xfrm>
        </p:spPr>
        <p:txBody>
          <a:bodyPr/>
          <a:lstStyle/>
          <a:p>
            <a:fld id="{68021986-58A0-46D6-876C-14F19CE639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94394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61DA0-F445-410D-A61E-56685291A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C8C04-3543-4C9F-BB8E-D411C118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4B91A-BBBF-46C1-86EE-346902FD2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2B7957-BB59-48CF-9BAC-F2C86D1C16CC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5719269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35959C52-4D3B-4423-90BB-B3BF207D44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6433455"/>
            <a:ext cx="8915400" cy="33286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F0E8EA7-66A8-4B0D-ABA7-4A3A994DD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66" y="321908"/>
            <a:ext cx="8019663" cy="762000"/>
          </a:xfrm>
        </p:spPr>
        <p:txBody>
          <a:bodyPr lIns="180000">
            <a:noAutofit/>
          </a:bodyPr>
          <a:lstStyle>
            <a:lvl1pPr algn="l">
              <a:defRPr sz="3600" b="1"/>
            </a:lvl1pPr>
          </a:lstStyle>
          <a:p>
            <a:r>
              <a:rPr lang="en-US" dirty="0"/>
              <a:t>Click to edit Master title style</a:t>
            </a:r>
            <a:endParaRPr lang="ms-MY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B165975-C19E-4F12-8EFE-4B584B9B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166" y="1295400"/>
            <a:ext cx="8019663" cy="4953000"/>
          </a:xfrm>
        </p:spPr>
        <p:txBody>
          <a:bodyPr/>
          <a:lstStyle>
            <a:lvl1pPr marL="342900" indent="-228600">
              <a:buFont typeface="Courier New" panose="02070309020205020404" pitchFamily="49" charset="0"/>
              <a:buChar char="o"/>
              <a:defRPr sz="2400" b="1"/>
            </a:lvl1pPr>
            <a:lvl2pPr marL="640080" indent="-228600">
              <a:buFont typeface="Wingdings" panose="05000000000000000000" pitchFamily="2" charset="2"/>
              <a:buChar char="Ø"/>
              <a:defRPr sz="2000"/>
            </a:lvl2pPr>
            <a:lvl3pPr marL="1005840" indent="-228600">
              <a:buFont typeface="Wingdings" panose="05000000000000000000" pitchFamily="2" charset="2"/>
              <a:buChar char="§"/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7DC5112-89D4-45CC-A157-F5E5E41E9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262" y="6375012"/>
            <a:ext cx="381000" cy="365125"/>
          </a:xfrm>
        </p:spPr>
        <p:txBody>
          <a:bodyPr/>
          <a:lstStyle>
            <a:lvl1pPr algn="ctr">
              <a:defRPr>
                <a:latin typeface="+mn-ea"/>
                <a:ea typeface="+mn-ea"/>
              </a:defRPr>
            </a:lvl1pPr>
          </a:lstStyle>
          <a:p>
            <a:fld id="{7CCA3017-B73A-4F12-9425-2360776FD5F3}" type="slidenum">
              <a:rPr lang="en-US" altLang="ms-MY" smtClean="0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8462075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BD062-9957-471E-99D8-CA16DF60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80AA2-3C92-4B0D-A8DF-681924684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AA24A-15BF-478E-9BA7-9E8696DB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E6A64F-0A12-4224-AC8D-86A8CF66010F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3171652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3FABFF8-83E2-42A8-891A-648963453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CC52242-121D-4A5F-85B1-964D61517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1ADA72-3567-4AAC-AD5E-68CFD2609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F7AB91-9DCF-4F18-82FC-E54FF851C0F2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9858194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42609FC7-7F48-48CC-B592-F18852AF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9F31A5A-862D-443C-8DEE-95BAF5369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781E401-6462-47B1-BF92-F8ECC4697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DC7EDF-90A6-4B19-8FB6-F66E26C93041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2165022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898348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41CECC-74A9-404F-BFFC-2A856EA13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34CFCA8-A5B5-4AC6-AF5A-1DE424131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1B236C5-378E-407D-BA19-1F19459EE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B51CE72-1045-43F2-A7CE-A17E91946B78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185314878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7C7B0BD-BDD5-4D93-A68B-2B28BB175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5B79F4C-2399-4795-B725-598656B94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6F3319F-15D6-44BD-BF68-7FD55C6CA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900B47-6874-4E01-BD90-34A6249C60ED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092567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2D60D57-F5FB-4F00-BFF4-0905CB274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8D0DFCF-35B3-444E-B21F-21BBFAD1D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9777997-2657-4464-8F8E-295FC76F3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1775880-5AD0-4528-8454-65AD6D771A3B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7204322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7F59246-7B47-4E24-A352-47F0C0D31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031CC8A-D701-45DC-8103-060FECCDE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63DF848-2A13-465E-B9F3-823FFC6A5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B361EF-CA79-4749-B521-FBF1C454A143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23694125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F9A97-6F60-4DF4-BB18-139023494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CA005-488F-44C4-B606-2DC6532AD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88AB0-A069-4E24-83EC-D68C29323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78C5BA7-CD10-4A4C-A960-536BBE599136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7583497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41885-7AD5-42D4-A1B9-B16F28183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135B7-70A2-4E7A-93ED-01CA1C7AA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485C5-9368-4C59-A44B-AB2CEAC61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4FA408-AA83-4EA5-864B-199FDE2DA8E8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6630541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F3B3AD3C-1763-428B-A3EA-796FC01329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8" y="6433455"/>
            <a:ext cx="8915400" cy="33286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D6C5D70-8CCE-49CA-9345-9F3B85048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66" y="321908"/>
            <a:ext cx="8019663" cy="762000"/>
          </a:xfrm>
        </p:spPr>
        <p:txBody>
          <a:bodyPr lIns="180000">
            <a:noAutofit/>
          </a:bodyPr>
          <a:lstStyle>
            <a:lvl1pPr algn="l">
              <a:defRPr sz="3600" b="1"/>
            </a:lvl1pPr>
          </a:lstStyle>
          <a:p>
            <a:r>
              <a:rPr lang="en-US" dirty="0"/>
              <a:t>Click to edit Master title style</a:t>
            </a:r>
            <a:endParaRPr lang="ms-MY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F58F03F-D28A-41B5-A409-8679742A5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166" y="1295400"/>
            <a:ext cx="8019663" cy="4953000"/>
          </a:xfrm>
        </p:spPr>
        <p:txBody>
          <a:bodyPr/>
          <a:lstStyle>
            <a:lvl1pPr marL="342900" indent="-228600">
              <a:buFont typeface="Courier New" panose="02070309020205020404" pitchFamily="49" charset="0"/>
              <a:buChar char="o"/>
              <a:defRPr sz="2400" b="1"/>
            </a:lvl1pPr>
            <a:lvl2pPr marL="640080" indent="-228600">
              <a:buFont typeface="Wingdings" panose="05000000000000000000" pitchFamily="2" charset="2"/>
              <a:buChar char="Ø"/>
              <a:defRPr sz="2000"/>
            </a:lvl2pPr>
            <a:lvl3pPr marL="1005840" indent="-228600">
              <a:buFont typeface="Wingdings" panose="05000000000000000000" pitchFamily="2" charset="2"/>
              <a:buChar char="§"/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DC00151-F5AF-4F9A-85FE-88287D0D4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29262" y="6375012"/>
            <a:ext cx="381000" cy="365125"/>
          </a:xfrm>
        </p:spPr>
        <p:txBody>
          <a:bodyPr/>
          <a:lstStyle>
            <a:lvl1pPr algn="ctr">
              <a:defRPr>
                <a:latin typeface="+mn-ea"/>
                <a:ea typeface="+mn-ea"/>
              </a:defRPr>
            </a:lvl1pPr>
          </a:lstStyle>
          <a:p>
            <a:fld id="{7CCA3017-B73A-4F12-9425-2360776FD5F3}" type="slidenum">
              <a:rPr lang="en-US" altLang="ms-MY" smtClean="0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480775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5466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958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474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278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164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39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E9B98-B750-41D5-BD9F-A9CA6ED31B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8436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4486A7-51A7-4DA5-8224-8C654B7B0A74}" type="datetimeFigureOut">
              <a:rPr lang="ko-KR" altLang="en-US" smtClean="0"/>
              <a:t>2022-08-09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351C5-7764-40DA-AA03-B072D321F6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802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Placeholder 1">
            <a:extLst>
              <a:ext uri="{FF2B5EF4-FFF2-40B4-BE49-F238E27FC236}">
                <a16:creationId xmlns:a16="http://schemas.microsoft.com/office/drawing/2014/main" id="{6873D6AA-FA09-4ACC-A3AF-490B3946077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3075" name="Text Placeholder 2">
            <a:extLst>
              <a:ext uri="{FF2B5EF4-FFF2-40B4-BE49-F238E27FC236}">
                <a16:creationId xmlns:a16="http://schemas.microsoft.com/office/drawing/2014/main" id="{687CEA97-7010-49CC-8003-C7A44509F4F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AD49C-58D6-4027-8071-D1204055B0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나눔고딕" charset="-127"/>
              </a:defRPr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FA44E-5D20-4351-B12E-7AA3E04486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solidFill>
                  <a:schemeClr val="tx1">
                    <a:tint val="75000"/>
                  </a:schemeClr>
                </a:solidFill>
                <a:latin typeface="Arial" charset="0"/>
                <a:ea typeface="나눔고딕" charset="-127"/>
              </a:defRPr>
            </a:lvl1pPr>
          </a:lstStyle>
          <a:p>
            <a:pPr>
              <a:defRPr/>
            </a:pPr>
            <a:endParaRPr lang="en-US" altLang="ms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1A0FC-806F-444B-984C-1BFB5C671D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fld id="{19E6D2D8-107F-4D15-A4D9-2F48B7C00BA6}" type="slidenum">
              <a:rPr lang="en-US" altLang="ms-MY"/>
              <a:pPr/>
              <a:t>‹#›</a:t>
            </a:fld>
            <a:endParaRPr lang="en-US" altLang="ms-MY"/>
          </a:p>
        </p:txBody>
      </p:sp>
    </p:spTree>
    <p:extLst>
      <p:ext uri="{BB962C8B-B14F-4D97-AF65-F5344CB8AC3E}">
        <p14:creationId xmlns:p14="http://schemas.microsoft.com/office/powerpoint/2010/main" val="3162758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C337C9-C615-4622-A109-7AC7C74144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125" y="880596"/>
            <a:ext cx="6967749" cy="1991812"/>
          </a:xfrm>
          <a:solidFill>
            <a:srgbClr val="DAD2BB"/>
          </a:solidFill>
          <a:effectLst>
            <a:softEdge rad="317500"/>
          </a:effectLst>
        </p:spPr>
        <p:txBody>
          <a:bodyPr anchor="ctr">
            <a:normAutofit fontScale="90000"/>
          </a:bodyPr>
          <a:lstStyle/>
          <a:p>
            <a:r>
              <a:rPr lang="ko-KR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스프링 </a:t>
            </a:r>
            <a:r>
              <a:rPr lang="en-US" altLang="ko-KR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MVC </a:t>
            </a:r>
            <a:r>
              <a:rPr lang="ko-KR" alt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</a:rPr>
              <a:t>개요</a:t>
            </a:r>
            <a:endParaRPr lang="ko-KR" altLang="en-US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30357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17441-451D-A977-4B5A-B2450B770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322"/>
            <a:ext cx="7886700" cy="679903"/>
          </a:xfrm>
        </p:spPr>
        <p:txBody>
          <a:bodyPr/>
          <a:lstStyle/>
          <a:p>
            <a:r>
              <a:rPr lang="en-US" altLang="ko-KR" dirty="0"/>
              <a:t>web.xml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CC70FE-4285-DA5E-97C8-A3B423601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687224"/>
            <a:ext cx="7886700" cy="5852723"/>
          </a:xfrm>
        </p:spPr>
        <p:txBody>
          <a:bodyPr>
            <a:normAutofit fontScale="92500" lnSpcReduction="10000"/>
          </a:bodyPr>
          <a:lstStyle/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&lt;?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xml </a:t>
            </a:r>
            <a:r>
              <a:rPr lang="en-US" altLang="ko-KR" sz="1800" dirty="0">
                <a:solidFill>
                  <a:srgbClr val="7F007F"/>
                </a:solidFill>
                <a:latin typeface="Consolas" panose="020B0609020204030204" pitchFamily="49" charset="0"/>
              </a:rPr>
              <a:t>version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"1.0" </a:t>
            </a:r>
            <a:r>
              <a:rPr lang="en-US" altLang="ko-KR" sz="1800" i="1" dirty="0">
                <a:solidFill>
                  <a:srgbClr val="7F007F"/>
                </a:solidFill>
                <a:latin typeface="Consolas" panose="020B0609020204030204" pitchFamily="49" charset="0"/>
              </a:rPr>
              <a:t>encoding</a:t>
            </a:r>
            <a:r>
              <a:rPr lang="en-US" altLang="ko-KR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"UTF-8"</a:t>
            </a:r>
            <a:r>
              <a:rPr lang="en-US" altLang="ko-KR" sz="1800" i="1" dirty="0">
                <a:solidFill>
                  <a:srgbClr val="008080"/>
                </a:solidFill>
                <a:latin typeface="Consolas" panose="020B0609020204030204" pitchFamily="49" charset="0"/>
              </a:rPr>
              <a:t>?&gt;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de-DE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de-DE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web-app </a:t>
            </a:r>
            <a:r>
              <a:rPr lang="de-DE" altLang="ko-KR" sz="1800" dirty="0">
                <a:solidFill>
                  <a:srgbClr val="7F007F"/>
                </a:solidFill>
                <a:latin typeface="Consolas" panose="020B0609020204030204" pitchFamily="49" charset="0"/>
              </a:rPr>
              <a:t>version</a:t>
            </a:r>
            <a:r>
              <a:rPr lang="de-DE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de-DE" altLang="ko-KR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"2.5" 	</a:t>
            </a:r>
            <a:r>
              <a:rPr lang="de-DE" altLang="ko-KR" sz="1800" i="1" dirty="0">
                <a:solidFill>
                  <a:srgbClr val="7F007F"/>
                </a:solidFill>
                <a:latin typeface="Consolas" panose="020B0609020204030204" pitchFamily="49" charset="0"/>
              </a:rPr>
              <a:t>xmlns</a:t>
            </a:r>
            <a:r>
              <a:rPr lang="de-DE" altLang="ko-KR" sz="1800" i="1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de-DE" altLang="ko-KR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"http://java.sun.com/xml/ns/javaee"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7F007F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7F007F"/>
                </a:solidFill>
                <a:latin typeface="Consolas" panose="020B0609020204030204" pitchFamily="49" charset="0"/>
              </a:rPr>
              <a:t>xmlns:xsi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"http://www.w3.org/2001/XMLSchema-instance"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7F007F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7F007F"/>
                </a:solidFill>
                <a:latin typeface="Consolas" panose="020B0609020204030204" pitchFamily="49" charset="0"/>
              </a:rPr>
              <a:t>xsi:schemaLocation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"http://java.sun.com/xml/ns/</a:t>
            </a:r>
            <a:r>
              <a:rPr lang="en-US" altLang="ko-KR" sz="1800" i="1" dirty="0" err="1">
                <a:solidFill>
                  <a:srgbClr val="2A00FF"/>
                </a:solidFill>
                <a:latin typeface="Consolas" panose="020B0609020204030204" pitchFamily="49" charset="0"/>
              </a:rPr>
              <a:t>javaee</a:t>
            </a:r>
            <a:r>
              <a:rPr lang="en-US" altLang="ko-KR" sz="1800" i="1" dirty="0">
                <a:solidFill>
                  <a:srgbClr val="2A00FF"/>
                </a:solidFill>
                <a:latin typeface="Consolas" panose="020B0609020204030204" pitchFamily="49" charset="0"/>
              </a:rPr>
              <a:t> 	https://java.sun.com/xml/ns/javaee/web-app_2_5.xsd"</a:t>
            </a:r>
            <a:r>
              <a:rPr lang="en-US" altLang="ko-KR" sz="1800" i="1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endParaRPr lang="en-US" altLang="ko-KR" sz="1600" dirty="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endParaRPr lang="en-US" altLang="ko-KR" sz="1600" dirty="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&lt;!– 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프로젝트 폴더의 환경설정 파일인 </a:t>
            </a: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root-context.xml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에 대한 설정</a:t>
            </a: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. 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이 파일에서는 </a:t>
            </a:r>
            <a:endParaRPr lang="en-US" altLang="ko-KR" sz="150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    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주로 </a:t>
            </a: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View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와 관련 없는 설정들이 정의됨</a:t>
            </a: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. (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예</a:t>
            </a: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)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데이터베이스에 대한 설정들 </a:t>
            </a:r>
            <a:r>
              <a:rPr lang="en-US" altLang="ko-KR" sz="1500" dirty="0">
                <a:solidFill>
                  <a:srgbClr val="3F5FBF"/>
                </a:solidFill>
                <a:latin typeface="Consolas" panose="020B0609020204030204" pitchFamily="49" charset="0"/>
              </a:rPr>
              <a:t>--&gt;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context-param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contextConfigLocation</a:t>
            </a:r>
            <a:endParaRPr lang="en-US" altLang="ko-KR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param-value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/WEB-INF/spring/</a:t>
            </a:r>
            <a:r>
              <a:rPr lang="en-US" altLang="ko-KR" sz="1800" dirty="0">
                <a:solidFill>
                  <a:srgbClr val="FF0000"/>
                </a:solidFill>
                <a:latin typeface="Consolas" panose="020B0609020204030204" pitchFamily="49" charset="0"/>
              </a:rPr>
              <a:t>root-context.xml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param-value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context-param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endParaRPr lang="ko-KR" altLang="en-US" sz="1800" dirty="0"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&lt;!– ContextLoaderListener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에 대한 설정</a:t>
            </a: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. 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이 객체는 </a:t>
            </a: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web.xml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에 정의된 프로젝트 환경  설정 파일들</a:t>
            </a: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(root-context.xml, servlet-context.xml)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을 읽어서 파일에 정의된 빈을   로딩함으로써 웹 프로그램</a:t>
            </a: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(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웹 프로젝트 폴더</a:t>
            </a: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)</a:t>
            </a:r>
            <a:r>
              <a:rPr lang="ko-KR" altLang="en-US" sz="1500">
                <a:solidFill>
                  <a:srgbClr val="3F5FBF"/>
                </a:solidFill>
                <a:latin typeface="Consolas" panose="020B0609020204030204" pitchFamily="49" charset="0"/>
              </a:rPr>
              <a:t>을 초기화함</a:t>
            </a:r>
            <a:r>
              <a:rPr lang="en-US" altLang="ko-KR" sz="1500">
                <a:solidFill>
                  <a:srgbClr val="3F5FBF"/>
                </a:solidFill>
                <a:latin typeface="Consolas" panose="020B0609020204030204" pitchFamily="49" charset="0"/>
              </a:rPr>
              <a:t>. --&gt;</a:t>
            </a:r>
            <a:endParaRPr lang="en-US" altLang="ko-KR" sz="1500" dirty="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listener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listener-class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org.springframework.web.context.</a:t>
            </a:r>
            <a:r>
              <a:rPr lang="en-US" altLang="ko-KR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ContextLoaderListener</a:t>
            </a:r>
            <a:endParaRPr lang="en-US" altLang="ko-KR" sz="18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listener-class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listener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endParaRPr lang="ko-KR" altLang="en-US" sz="1800" dirty="0"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endParaRPr lang="ko-KR" altLang="en-US" sz="1800" dirty="0">
              <a:latin typeface="Consolas" panose="020B0609020204030204" pitchFamily="49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5741F9-E45C-DF5D-207D-A37AC5B94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269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17441-451D-A977-4B5A-B2450B770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322"/>
            <a:ext cx="7886700" cy="679903"/>
          </a:xfrm>
        </p:spPr>
        <p:txBody>
          <a:bodyPr/>
          <a:lstStyle/>
          <a:p>
            <a:r>
              <a:rPr lang="en-US" altLang="ko-KR" dirty="0"/>
              <a:t>web.xml</a:t>
            </a:r>
            <a:r>
              <a:rPr lang="en-US" altLang="ko-KR" sz="2400" dirty="0"/>
              <a:t>(</a:t>
            </a:r>
            <a:r>
              <a:rPr lang="ko-KR" altLang="en-US" sz="2400" dirty="0"/>
              <a:t>계속</a:t>
            </a:r>
            <a:r>
              <a:rPr lang="en-US" altLang="ko-KR" sz="2400" dirty="0"/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CC70FE-4285-DA5E-97C8-A3B423601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687224"/>
            <a:ext cx="7886700" cy="5852723"/>
          </a:xfrm>
        </p:spPr>
        <p:txBody>
          <a:bodyPr>
            <a:normAutofit lnSpcReduction="10000"/>
          </a:bodyPr>
          <a:lstStyle/>
          <a:p>
            <a:pPr marL="0" indent="0" algn="l">
              <a:spcAft>
                <a:spcPts val="0"/>
              </a:spcAft>
              <a:buNone/>
            </a:pP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&lt;!– DispatcherServlet</a:t>
            </a:r>
            <a:r>
              <a:rPr lang="ko-KR" altLang="en-US" sz="1400">
                <a:solidFill>
                  <a:srgbClr val="3F5FBF"/>
                </a:solidFill>
                <a:latin typeface="Consolas" panose="020B0609020204030204" pitchFamily="49" charset="0"/>
              </a:rPr>
              <a:t>에 대한 설정</a:t>
            </a: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. Spring MVC</a:t>
            </a:r>
            <a:r>
              <a:rPr lang="ko-KR" altLang="en-US" sz="1400">
                <a:solidFill>
                  <a:srgbClr val="3F5FBF"/>
                </a:solidFill>
                <a:latin typeface="Consolas" panose="020B0609020204030204" pitchFamily="49" charset="0"/>
              </a:rPr>
              <a:t>에서 </a:t>
            </a: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Front Controller</a:t>
            </a:r>
            <a:r>
              <a:rPr lang="ko-KR" altLang="en-US" sz="1400">
                <a:solidFill>
                  <a:srgbClr val="3F5FBF"/>
                </a:solidFill>
                <a:latin typeface="Consolas" panose="020B0609020204030204" pitchFamily="49" charset="0"/>
              </a:rPr>
              <a:t>의 역할을 하며</a:t>
            </a:r>
            <a:endParaRPr lang="en-US" altLang="ko-KR" sz="140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    </a:t>
            </a:r>
            <a:r>
              <a:rPr lang="ko-KR" altLang="en-US" sz="1400">
                <a:solidFill>
                  <a:srgbClr val="3F5FBF"/>
                </a:solidFill>
                <a:latin typeface="Consolas" panose="020B0609020204030204" pitchFamily="49" charset="0"/>
              </a:rPr>
              <a:t>요청 처리를 위한 알고리즘을 제공함</a:t>
            </a: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. DispatcherServlet</a:t>
            </a:r>
            <a:r>
              <a:rPr lang="ko-KR" altLang="en-US" sz="1400">
                <a:solidFill>
                  <a:srgbClr val="3F5FBF"/>
                </a:solidFill>
                <a:latin typeface="Consolas" panose="020B0609020204030204" pitchFamily="49" charset="0"/>
              </a:rPr>
              <a:t>은 </a:t>
            </a: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Spring </a:t>
            </a:r>
            <a:r>
              <a:rPr lang="ko-KR" altLang="en-US" sz="1400">
                <a:solidFill>
                  <a:srgbClr val="3F5FBF"/>
                </a:solidFill>
                <a:latin typeface="Consolas" panose="020B0609020204030204" pitchFamily="49" charset="0"/>
              </a:rPr>
              <a:t>설정정보를 통해</a:t>
            </a:r>
            <a:endParaRPr lang="en-US" altLang="ko-KR" sz="140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    </a:t>
            </a:r>
            <a:r>
              <a:rPr lang="ko-KR" altLang="en-US" sz="1400">
                <a:solidFill>
                  <a:srgbClr val="3F5FBF"/>
                </a:solidFill>
                <a:latin typeface="Consolas" panose="020B0609020204030204" pitchFamily="49" charset="0"/>
              </a:rPr>
              <a:t>요청 매핑</a:t>
            </a: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400">
                <a:solidFill>
                  <a:srgbClr val="3F5FBF"/>
                </a:solidFill>
                <a:latin typeface="Consolas" panose="020B0609020204030204" pitchFamily="49" charset="0"/>
              </a:rPr>
              <a:t>뷰 결정</a:t>
            </a: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, </a:t>
            </a:r>
            <a:r>
              <a:rPr lang="ko-KR" altLang="en-US" sz="1400">
                <a:solidFill>
                  <a:srgbClr val="3F5FBF"/>
                </a:solidFill>
                <a:latin typeface="Consolas" panose="020B0609020204030204" pitchFamily="49" charset="0"/>
              </a:rPr>
              <a:t>예외 처리 등을 처리할 대리자들을 찾고 실제적인 요청 처리는</a:t>
            </a:r>
            <a:endParaRPr lang="en-US" altLang="ko-KR" sz="140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   </a:t>
            </a:r>
            <a:r>
              <a:rPr lang="ko-KR" altLang="en-US" sz="1400">
                <a:solidFill>
                  <a:srgbClr val="3F5FBF"/>
                </a:solidFill>
                <a:latin typeface="Consolas" panose="020B0609020204030204" pitchFamily="49" charset="0"/>
              </a:rPr>
              <a:t> 대리자에 의해 처리됨 </a:t>
            </a: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--&gt;</a:t>
            </a:r>
            <a:endParaRPr lang="en-US" altLang="ko-KR" sz="1400" dirty="0">
              <a:solidFill>
                <a:srgbClr val="3F5FBF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servlet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servlet-name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appServlet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servlet-name</a:t>
            </a:r>
            <a:r>
              <a:rPr lang="en-US" altLang="ko-KR" sz="1800" u="sng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 err="1">
                <a:solidFill>
                  <a:srgbClr val="3F7F7F"/>
                </a:solidFill>
                <a:latin typeface="Consolas" panose="020B0609020204030204" pitchFamily="49" charset="0"/>
              </a:rPr>
              <a:t>servletclass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org.springframework.web.servlet.</a:t>
            </a:r>
            <a:r>
              <a:rPr lang="en-US" altLang="ko-KR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DispatcherServlet</a:t>
            </a:r>
            <a:endParaRPr lang="en-US" altLang="ko-KR" sz="18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servlet-class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 err="1">
                <a:solidFill>
                  <a:srgbClr val="3F7F7F"/>
                </a:solidFill>
                <a:latin typeface="Consolas" panose="020B0609020204030204" pitchFamily="49" charset="0"/>
              </a:rPr>
              <a:t>init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-param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    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contextConfigLocation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    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param-value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	    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/WEB-INF/spring/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appServlet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1800" dirty="0">
                <a:solidFill>
                  <a:srgbClr val="FF0000"/>
                </a:solidFill>
                <a:latin typeface="Consolas" panose="020B0609020204030204" pitchFamily="49" charset="0"/>
              </a:rPr>
              <a:t>servlet-context.xml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param-value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&lt;/</a:t>
            </a:r>
            <a:r>
              <a:rPr lang="en-US" altLang="ko-KR" sz="1800" dirty="0" err="1">
                <a:solidFill>
                  <a:srgbClr val="3F7F7F"/>
                </a:solidFill>
                <a:latin typeface="Consolas" panose="020B0609020204030204" pitchFamily="49" charset="0"/>
              </a:rPr>
              <a:t>init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-param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load-on-startup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load-on-startup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servlet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endParaRPr lang="ko-KR" altLang="en-US" sz="1800" dirty="0"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servlet-mapping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servlet-name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appServlet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servlet-name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lvl="0" indent="0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 err="1">
                <a:solidFill>
                  <a:srgbClr val="3F7F7F"/>
                </a:solidFill>
                <a:latin typeface="Consolas" panose="020B0609020204030204" pitchFamily="49" charset="0"/>
              </a:rPr>
              <a:t>url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-pattern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>
                <a:solidFill>
                  <a:srgbClr val="FF0000"/>
                </a:solidFill>
                <a:latin typeface="Consolas" panose="020B0609020204030204" pitchFamily="49" charset="0"/>
              </a:rPr>
              <a:t>/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err="1">
                <a:solidFill>
                  <a:srgbClr val="3F7F7F"/>
                </a:solidFill>
                <a:latin typeface="Consolas" panose="020B0609020204030204" pitchFamily="49" charset="0"/>
              </a:rPr>
              <a:t>url</a:t>
            </a:r>
            <a:r>
              <a:rPr lang="en-US" altLang="ko-KR" sz="1800">
                <a:solidFill>
                  <a:srgbClr val="3F7F7F"/>
                </a:solidFill>
                <a:latin typeface="Consolas" panose="020B0609020204030204" pitchFamily="49" charset="0"/>
              </a:rPr>
              <a:t>-pattern</a:t>
            </a:r>
            <a:r>
              <a:rPr lang="en-US" altLang="ko-KR" sz="1400">
                <a:solidFill>
                  <a:srgbClr val="008080"/>
                </a:solidFill>
                <a:latin typeface="Consolas" panose="020B0609020204030204" pitchFamily="49" charset="0"/>
              </a:rPr>
              <a:t>&gt; </a:t>
            </a:r>
            <a:r>
              <a:rPr lang="en-US" altLang="ko-KR" sz="1400">
                <a:solidFill>
                  <a:srgbClr val="3F5FBF"/>
                </a:solidFill>
                <a:latin typeface="Consolas" panose="020B0609020204030204" pitchFamily="49" charset="0"/>
              </a:rPr>
              <a:t>&lt;!-- </a:t>
            </a:r>
            <a:r>
              <a:rPr lang="en-US" altLang="ko-KR" sz="1400" dirty="0">
                <a:solidFill>
                  <a:srgbClr val="3F5FBF"/>
                </a:solidFill>
                <a:latin typeface="Consolas" panose="020B0609020204030204" pitchFamily="49" charset="0"/>
              </a:rPr>
              <a:t>/: </a:t>
            </a:r>
            <a:r>
              <a:rPr lang="ko-KR" altLang="en-US" sz="1400" dirty="0">
                <a:solidFill>
                  <a:srgbClr val="3F5FBF"/>
                </a:solidFill>
                <a:latin typeface="Consolas" panose="020B0609020204030204" pitchFamily="49" charset="0"/>
              </a:rPr>
              <a:t>모든 요청에 </a:t>
            </a:r>
            <a:r>
              <a:rPr lang="ko-KR" altLang="en-US" sz="1400">
                <a:solidFill>
                  <a:srgbClr val="3F5FBF"/>
                </a:solidFill>
                <a:latin typeface="Consolas" panose="020B0609020204030204" pitchFamily="49" charset="0"/>
              </a:rPr>
              <a:t>대해 처리함 </a:t>
            </a:r>
            <a:r>
              <a:rPr lang="en-US" altLang="ko-KR" sz="1400" dirty="0">
                <a:solidFill>
                  <a:srgbClr val="3F5FBF"/>
                </a:solidFill>
                <a:latin typeface="Consolas" panose="020B0609020204030204" pitchFamily="49" charset="0"/>
              </a:rPr>
              <a:t>--&gt;</a:t>
            </a:r>
            <a:endParaRPr lang="en-US" altLang="ko-KR" sz="2000" dirty="0">
              <a:solidFill>
                <a:srgbClr val="008080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servlet-mapping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endParaRPr lang="ko-KR" altLang="en-US" sz="1800" dirty="0">
              <a:latin typeface="Consolas" panose="020B0609020204030204" pitchFamily="49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5741F9-E45C-DF5D-207D-A37AC5B94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741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12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184" y="607155"/>
            <a:ext cx="5913632" cy="544623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70761" y="6487727"/>
            <a:ext cx="610035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90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ko-KR" altLang="en-US" sz="800">
                <a:solidFill>
                  <a:schemeClr val="bg2">
                    <a:lumMod val="50000"/>
                  </a:schemeClr>
                </a:solidFill>
              </a:rPr>
              <a:t>출처</a:t>
            </a:r>
            <a:r>
              <a:rPr lang="en-US" altLang="ko-KR" sz="900">
                <a:solidFill>
                  <a:schemeClr val="bg2">
                    <a:lumMod val="50000"/>
                  </a:schemeClr>
                </a:solidFill>
              </a:rPr>
              <a:t>:https://docs.spring.io/spring-framework/docs/5.1.10.RELEASE/spring-framework-reference/web.html#spring-web</a:t>
            </a:r>
            <a:endParaRPr lang="ko-KR" altLang="en-US" sz="90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250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8132A4-1E40-F0DE-88FA-4CB7BC461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DispatcherServlet</a:t>
            </a:r>
            <a:r>
              <a:rPr lang="ko-KR" altLang="en-US" dirty="0"/>
              <a:t>과 스프링 컨테이너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D8F195-553F-DB11-2974-9B8BF5A4E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08A3AF7-D939-9A9C-76C4-58CB9CDA2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637" y="1138991"/>
            <a:ext cx="8382726" cy="458001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56C236F-7E61-FE9C-98B4-FB5A255FCFB0}"/>
              </a:ext>
            </a:extLst>
          </p:cNvPr>
          <p:cNvSpPr/>
          <p:nvPr/>
        </p:nvSpPr>
        <p:spPr>
          <a:xfrm>
            <a:off x="2435087" y="6559826"/>
            <a:ext cx="3886200" cy="109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</a:rPr>
              <a:t>출처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: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</a:rPr>
              <a:t>스프링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5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</a:rPr>
              <a:t>프로그래밍 입문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ko-KR" altLang="en-US" sz="1000" dirty="0" err="1">
                <a:solidFill>
                  <a:schemeClr val="bg1">
                    <a:lumMod val="50000"/>
                  </a:schemeClr>
                </a:solidFill>
              </a:rPr>
              <a:t>최범균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. 2021)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603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517441-451D-A977-4B5A-B2450B770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322"/>
            <a:ext cx="7886700" cy="679903"/>
          </a:xfrm>
        </p:spPr>
        <p:txBody>
          <a:bodyPr/>
          <a:lstStyle/>
          <a:p>
            <a:r>
              <a:rPr lang="en-US" altLang="ko-KR" dirty="0"/>
              <a:t>web.xml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계속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rPr>
              <a:t>)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CC70FE-4285-DA5E-97C8-A3B423601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687224"/>
            <a:ext cx="7886700" cy="5852723"/>
          </a:xfrm>
        </p:spPr>
        <p:txBody>
          <a:bodyPr>
            <a:normAutofit/>
          </a:bodyPr>
          <a:lstStyle/>
          <a:p>
            <a:pPr marL="0" indent="0" algn="l">
              <a:spcAft>
                <a:spcPts val="0"/>
              </a:spcAft>
              <a:buNone/>
            </a:pPr>
            <a:r>
              <a:rPr lang="en-US" altLang="ko-KR" sz="1400" dirty="0">
                <a:solidFill>
                  <a:srgbClr val="3F5FBF"/>
                </a:solidFill>
                <a:latin typeface="Consolas" panose="020B0609020204030204" pitchFamily="49" charset="0"/>
              </a:rPr>
              <a:t>&lt;!-- </a:t>
            </a:r>
            <a:r>
              <a:rPr lang="ko-KR" altLang="en-US" sz="1400" dirty="0">
                <a:solidFill>
                  <a:srgbClr val="3F5FBF"/>
                </a:solidFill>
                <a:latin typeface="Consolas" panose="020B0609020204030204" pitchFamily="49" charset="0"/>
              </a:rPr>
              <a:t>한글 처리 코드 </a:t>
            </a:r>
            <a:r>
              <a:rPr lang="en-US" altLang="ko-KR" sz="1400" dirty="0">
                <a:solidFill>
                  <a:srgbClr val="3F5FBF"/>
                </a:solidFill>
                <a:latin typeface="Consolas" panose="020B0609020204030204" pitchFamily="49" charset="0"/>
              </a:rPr>
              <a:t>--&gt;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400" dirty="0">
                <a:solidFill>
                  <a:srgbClr val="3F5FBF"/>
                </a:solidFill>
                <a:latin typeface="Consolas" panose="020B0609020204030204" pitchFamily="49" charset="0"/>
              </a:rPr>
              <a:t>&lt;!-- </a:t>
            </a:r>
            <a:r>
              <a:rPr lang="en-US" altLang="ko-KR" sz="1400" dirty="0" err="1">
                <a:solidFill>
                  <a:srgbClr val="3F5FBF"/>
                </a:solidFill>
                <a:latin typeface="Consolas" panose="020B0609020204030204" pitchFamily="49" charset="0"/>
              </a:rPr>
              <a:t>CharacterEncodingFilter</a:t>
            </a:r>
            <a:r>
              <a:rPr lang="en-US" altLang="ko-KR" sz="1400" dirty="0">
                <a:solidFill>
                  <a:srgbClr val="3F5FBF"/>
                </a:solidFill>
                <a:latin typeface="Consolas" panose="020B0609020204030204" pitchFamily="49" charset="0"/>
              </a:rPr>
              <a:t>: </a:t>
            </a:r>
            <a:r>
              <a:rPr lang="ko-KR" altLang="en-US" sz="1400" dirty="0">
                <a:solidFill>
                  <a:srgbClr val="3F5FBF"/>
                </a:solidFill>
                <a:latin typeface="Consolas" panose="020B0609020204030204" pitchFamily="49" charset="0"/>
              </a:rPr>
              <a:t>스프링의 인코딩 처리 지원 필터 클래스 </a:t>
            </a:r>
            <a:r>
              <a:rPr lang="en-US" altLang="ko-KR" sz="1400" dirty="0">
                <a:solidFill>
                  <a:srgbClr val="3F5FBF"/>
                </a:solidFill>
                <a:latin typeface="Consolas" panose="020B0609020204030204" pitchFamily="49" charset="0"/>
              </a:rPr>
              <a:t>--&gt;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filter-name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encodingFilter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filter-name</a:t>
            </a:r>
            <a:r>
              <a:rPr lang="en-US" altLang="ko-KR" sz="1800" u="sng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filter-class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org.springframework.web.filter.</a:t>
            </a:r>
            <a:r>
              <a:rPr lang="en-US" altLang="ko-KR" sz="1800" dirty="0" err="1">
                <a:solidFill>
                  <a:srgbClr val="FF0000"/>
                </a:solidFill>
                <a:latin typeface="Consolas" panose="020B0609020204030204" pitchFamily="49" charset="0"/>
              </a:rPr>
              <a:t>CharacterEncodingFilter</a:t>
            </a:r>
            <a:endParaRPr lang="en-US" altLang="ko-KR" sz="18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filter-class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 err="1">
                <a:solidFill>
                  <a:srgbClr val="3F7F7F"/>
                </a:solidFill>
                <a:latin typeface="Consolas" panose="020B0609020204030204" pitchFamily="49" charset="0"/>
              </a:rPr>
              <a:t>init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-param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	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encoding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	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param-value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UTF-8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param-value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&lt;/</a:t>
            </a:r>
            <a:r>
              <a:rPr lang="en-US" altLang="ko-KR" sz="1800" dirty="0" err="1">
                <a:solidFill>
                  <a:srgbClr val="3F7F7F"/>
                </a:solidFill>
                <a:latin typeface="Consolas" panose="020B0609020204030204" pitchFamily="49" charset="0"/>
              </a:rPr>
              <a:t>init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-param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filter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endParaRPr lang="en-US" altLang="ko-KR" sz="1800" dirty="0">
              <a:solidFill>
                <a:srgbClr val="008080"/>
              </a:solidFill>
              <a:latin typeface="Consolas" panose="020B0609020204030204" pitchFamily="49" charset="0"/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filter-mapping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filter-name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encodingFilter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filter-name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    &lt;</a:t>
            </a:r>
            <a:r>
              <a:rPr lang="en-US" altLang="ko-KR" sz="1800" dirty="0" err="1">
                <a:solidFill>
                  <a:srgbClr val="3F7F7F"/>
                </a:solidFill>
                <a:latin typeface="Consolas" panose="020B0609020204030204" pitchFamily="49" charset="0"/>
              </a:rPr>
              <a:t>url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-pattern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/*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 err="1">
                <a:solidFill>
                  <a:srgbClr val="3F7F7F"/>
                </a:solidFill>
                <a:latin typeface="Consolas" panose="020B0609020204030204" pitchFamily="49" charset="0"/>
              </a:rPr>
              <a:t>url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-pattern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filter-mapping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sz="1800" dirty="0">
              <a:solidFill>
                <a:srgbClr val="008080"/>
              </a:solidFill>
              <a:latin typeface="Consolas" panose="020B0609020204030204" pitchFamily="49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800" dirty="0">
                <a:solidFill>
                  <a:srgbClr val="3F7F7F"/>
                </a:solidFill>
                <a:latin typeface="Consolas" panose="020B0609020204030204" pitchFamily="49" charset="0"/>
              </a:rPr>
              <a:t>web-app</a:t>
            </a:r>
            <a:r>
              <a:rPr lang="en-US" altLang="ko-KR" sz="18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5741F9-E45C-DF5D-207D-A37AC5B94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7204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4F0EB4-DFE4-75A7-159D-04FC33FD1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pom.xml </a:t>
            </a:r>
            <a:r>
              <a:rPr lang="ko-KR" altLang="en-US" dirty="0"/>
              <a:t>설정 파일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AF902D-8F8B-97E0-C079-1040875723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스프링 프로젝트에서 필요로 하는 </a:t>
            </a:r>
            <a:r>
              <a:rPr lang="ko-KR" altLang="en-US" sz="2000" dirty="0">
                <a:solidFill>
                  <a:srgbClr val="0070C0"/>
                </a:solidFill>
              </a:rPr>
              <a:t>의존 모듈</a:t>
            </a:r>
            <a:r>
              <a:rPr lang="ko-KR" altLang="en-US" sz="2000" dirty="0"/>
              <a:t>이나 </a:t>
            </a:r>
            <a:r>
              <a:rPr lang="ko-KR" altLang="en-US" sz="2000" dirty="0">
                <a:solidFill>
                  <a:srgbClr val="0070C0"/>
                </a:solidFill>
              </a:rPr>
              <a:t>플러그인</a:t>
            </a:r>
            <a:r>
              <a:rPr lang="ko-KR" altLang="en-US" sz="2000" dirty="0"/>
              <a:t> 등에     대한 설정 정보를 관리하는 </a:t>
            </a:r>
            <a:r>
              <a:rPr lang="en-US" altLang="ko-KR" sz="2000" b="1" dirty="0">
                <a:solidFill>
                  <a:srgbClr val="0070C0"/>
                </a:solidFill>
              </a:rPr>
              <a:t>Maven</a:t>
            </a:r>
            <a:r>
              <a:rPr lang="ko-KR" altLang="en-US" sz="2000" b="1" dirty="0">
                <a:solidFill>
                  <a:srgbClr val="0070C0"/>
                </a:solidFill>
              </a:rPr>
              <a:t>의 핵심 파일</a:t>
            </a:r>
            <a:endParaRPr lang="en-US" altLang="ko-KR" sz="2000" b="1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2000" dirty="0"/>
              <a:t>Maven</a:t>
            </a:r>
            <a:r>
              <a:rPr lang="ko-KR" altLang="en-US" sz="2000" dirty="0"/>
              <a:t>은 한 개의 의존 모듈을 </a:t>
            </a:r>
            <a:r>
              <a:rPr lang="ko-KR" altLang="en-US" sz="2000" dirty="0" err="1">
                <a:solidFill>
                  <a:srgbClr val="0070C0"/>
                </a:solidFill>
              </a:rPr>
              <a:t>아티팩트</a:t>
            </a:r>
            <a:r>
              <a:rPr lang="en-US" altLang="ko-KR" sz="2000" dirty="0"/>
              <a:t> </a:t>
            </a:r>
            <a:r>
              <a:rPr lang="ko-KR" altLang="en-US" sz="2000" dirty="0"/>
              <a:t>단위로 관리함</a:t>
            </a:r>
            <a:endParaRPr lang="en-US" altLang="ko-KR" sz="2000" dirty="0"/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b="1" dirty="0">
                <a:latin typeface="Consolas" panose="020B0609020204030204" pitchFamily="49" charset="0"/>
              </a:rPr>
              <a:t>    &lt;dependency&gt;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b="1" dirty="0">
                <a:latin typeface="Consolas" panose="020B0609020204030204" pitchFamily="49" charset="0"/>
              </a:rPr>
              <a:t>	&lt;</a:t>
            </a:r>
            <a:r>
              <a:rPr lang="en-US" altLang="ko-KR" sz="1600" b="1" dirty="0" err="1">
                <a:latin typeface="Consolas" panose="020B0609020204030204" pitchFamily="49" charset="0"/>
              </a:rPr>
              <a:t>groupId</a:t>
            </a:r>
            <a:r>
              <a:rPr lang="en-US" altLang="ko-KR" sz="1600" b="1" dirty="0">
                <a:latin typeface="Consolas" panose="020B0609020204030204" pitchFamily="49" charset="0"/>
              </a:rPr>
              <a:t>&gt;</a:t>
            </a:r>
            <a:r>
              <a:rPr lang="en-US" altLang="ko-KR" sz="1600" b="1" dirty="0" err="1">
                <a:latin typeface="Consolas" panose="020B0609020204030204" pitchFamily="49" charset="0"/>
              </a:rPr>
              <a:t>org.springframework</a:t>
            </a:r>
            <a:r>
              <a:rPr lang="en-US" altLang="ko-KR" sz="1600" b="1" dirty="0">
                <a:latin typeface="Consolas" panose="020B0609020204030204" pitchFamily="49" charset="0"/>
              </a:rPr>
              <a:t>&lt;/</a:t>
            </a:r>
            <a:r>
              <a:rPr lang="en-US" altLang="ko-KR" sz="1600" b="1" dirty="0" err="1">
                <a:latin typeface="Consolas" panose="020B0609020204030204" pitchFamily="49" charset="0"/>
              </a:rPr>
              <a:t>groupId</a:t>
            </a:r>
            <a:r>
              <a:rPr lang="en-US" altLang="ko-KR" sz="1600" b="1" dirty="0"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b="1" dirty="0">
                <a:latin typeface="Consolas" panose="020B0609020204030204" pitchFamily="49" charset="0"/>
              </a:rPr>
              <a:t>	</a:t>
            </a:r>
            <a:r>
              <a:rPr lang="en-US" altLang="ko-KR" sz="1600" b="1" dirty="0">
                <a:solidFill>
                  <a:srgbClr val="0070C0"/>
                </a:solidFill>
                <a:latin typeface="Consolas" panose="020B0609020204030204" pitchFamily="49" charset="0"/>
              </a:rPr>
              <a:t>&lt;</a:t>
            </a:r>
            <a:r>
              <a:rPr lang="en-US" altLang="ko-KR" sz="16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artifactId</a:t>
            </a:r>
            <a:r>
              <a:rPr lang="en-US" altLang="ko-KR" sz="1600" b="1" dirty="0">
                <a:solidFill>
                  <a:srgbClr val="0070C0"/>
                </a:solidFill>
                <a:latin typeface="Consolas" panose="020B0609020204030204" pitchFamily="49" charset="0"/>
              </a:rPr>
              <a:t>&gt;spring-</a:t>
            </a:r>
            <a:r>
              <a:rPr lang="en-US" altLang="ko-KR" sz="16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webmvc</a:t>
            </a:r>
            <a:r>
              <a:rPr lang="en-US" altLang="ko-KR" sz="1600" b="1" dirty="0">
                <a:solidFill>
                  <a:srgbClr val="0070C0"/>
                </a:solidFill>
                <a:latin typeface="Consolas" panose="020B0609020204030204" pitchFamily="49" charset="0"/>
              </a:rPr>
              <a:t>&lt;/</a:t>
            </a:r>
            <a:r>
              <a:rPr lang="en-US" altLang="ko-KR" sz="1600" b="1" dirty="0" err="1">
                <a:solidFill>
                  <a:srgbClr val="0070C0"/>
                </a:solidFill>
                <a:latin typeface="Consolas" panose="020B0609020204030204" pitchFamily="49" charset="0"/>
              </a:rPr>
              <a:t>artifactId</a:t>
            </a:r>
            <a:r>
              <a:rPr lang="en-US" altLang="ko-KR" sz="1600" b="1" dirty="0">
                <a:solidFill>
                  <a:srgbClr val="0070C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b="1" dirty="0">
                <a:latin typeface="Consolas" panose="020B0609020204030204" pitchFamily="49" charset="0"/>
              </a:rPr>
              <a:t>	&lt;version&gt;5.1.5.RELEASE&lt;/version&gt;</a:t>
            </a:r>
          </a:p>
          <a:p>
            <a:pPr marL="0" indent="0" algn="l">
              <a:spcAft>
                <a:spcPts val="2400"/>
              </a:spcAft>
              <a:buNone/>
            </a:pPr>
            <a:r>
              <a:rPr lang="en-US" altLang="ko-KR" sz="1600" b="1" dirty="0">
                <a:latin typeface="Consolas" panose="020B0609020204030204" pitchFamily="49" charset="0"/>
              </a:rPr>
              <a:t>    &lt;/dependency&gt;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r>
              <a:rPr lang="ko-KR" altLang="en-US" sz="2000" dirty="0"/>
              <a:t>의존 모듈을 </a:t>
            </a:r>
            <a:r>
              <a:rPr lang="ko-KR" altLang="en-US" sz="2000" dirty="0" err="1">
                <a:solidFill>
                  <a:srgbClr val="0070C0"/>
                </a:solidFill>
              </a:rPr>
              <a:t>메이븐</a:t>
            </a:r>
            <a:r>
              <a:rPr lang="ko-KR" altLang="en-US" sz="2000" dirty="0">
                <a:solidFill>
                  <a:srgbClr val="0070C0"/>
                </a:solidFill>
              </a:rPr>
              <a:t> 원격 중앙 </a:t>
            </a:r>
            <a:r>
              <a:rPr lang="ko-KR" altLang="en-US" sz="2000" dirty="0" err="1">
                <a:solidFill>
                  <a:srgbClr val="0070C0"/>
                </a:solidFill>
              </a:rPr>
              <a:t>리포지토리</a:t>
            </a:r>
            <a:r>
              <a:rPr lang="en-US" altLang="ko-KR" sz="1800" dirty="0">
                <a:solidFill>
                  <a:srgbClr val="0070C0"/>
                </a:solidFill>
              </a:rPr>
              <a:t>(mvnrepository.com)</a:t>
            </a:r>
            <a:r>
              <a:rPr lang="ko-KR" altLang="en-US" sz="2000" dirty="0"/>
              <a:t>로부터 다운받아 로컬에서 사용할 수 있도록 해 줌</a:t>
            </a:r>
            <a:endParaRPr lang="en-US" altLang="ko-KR" sz="2000" dirty="0"/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en-US" altLang="ko-KR" sz="2000" dirty="0">
                <a:solidFill>
                  <a:srgbClr val="0070C0"/>
                </a:solidFill>
              </a:rPr>
              <a:t>&lt;packaging&gt;</a:t>
            </a:r>
            <a:r>
              <a:rPr lang="ko-KR" altLang="en-US" sz="2000" dirty="0">
                <a:solidFill>
                  <a:srgbClr val="0070C0"/>
                </a:solidFill>
              </a:rPr>
              <a:t>의 값 </a:t>
            </a:r>
            <a:r>
              <a:rPr lang="en-US" altLang="ko-KR" sz="2000" b="1" dirty="0">
                <a:solidFill>
                  <a:srgbClr val="0070C0"/>
                </a:solidFill>
              </a:rPr>
              <a:t>war</a:t>
            </a:r>
            <a:r>
              <a:rPr lang="en-US" altLang="ko-KR" sz="2000" dirty="0"/>
              <a:t>:</a:t>
            </a:r>
            <a:r>
              <a:rPr lang="ko-KR" altLang="en-US" sz="2000" dirty="0"/>
              <a:t> </a:t>
            </a:r>
            <a:r>
              <a:rPr lang="ko-KR" altLang="en-US" sz="1800" dirty="0"/>
              <a:t>웹 프로그램을 개발하는 경우 지정</a:t>
            </a:r>
            <a:r>
              <a:rPr lang="en-US" altLang="ko-KR" sz="1800" dirty="0"/>
              <a:t>(</a:t>
            </a:r>
            <a:r>
              <a:rPr lang="ko-KR" altLang="en-US" sz="1800" dirty="0"/>
              <a:t>기본값</a:t>
            </a:r>
            <a:r>
              <a:rPr lang="en-US" altLang="ko-KR" sz="1800" dirty="0"/>
              <a:t>: jar)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1B086D-F97A-07C5-3DCC-724B674A2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CE04857-496E-1D37-7F10-39C96131116F}"/>
              </a:ext>
            </a:extLst>
          </p:cNvPr>
          <p:cNvSpPr/>
          <p:nvPr/>
        </p:nvSpPr>
        <p:spPr>
          <a:xfrm>
            <a:off x="2435087" y="6559826"/>
            <a:ext cx="3886200" cy="109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</a:rPr>
              <a:t>출처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: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</a:rPr>
              <a:t>스프링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5 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</a:rPr>
              <a:t>프로그래밍 입문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. </a:t>
            </a:r>
            <a:r>
              <a:rPr lang="ko-KR" altLang="en-US" sz="1000" dirty="0" err="1">
                <a:solidFill>
                  <a:schemeClr val="bg1">
                    <a:lumMod val="50000"/>
                  </a:schemeClr>
                </a:solidFill>
              </a:rPr>
              <a:t>최범균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. 2021)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5037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298A4F-2FF4-D922-1EF6-86D1CE2D8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pom.xml</a:t>
            </a:r>
            <a:r>
              <a:rPr lang="ko-KR" altLang="en-US" sz="2800" dirty="0"/>
              <a:t>에서</a:t>
            </a:r>
            <a:r>
              <a:rPr lang="ko-KR" altLang="en-US" dirty="0"/>
              <a:t> </a:t>
            </a:r>
            <a:r>
              <a:rPr lang="en-US" altLang="ko-KR" dirty="0"/>
              <a:t>Spring</a:t>
            </a:r>
            <a:r>
              <a:rPr lang="ko-KR" altLang="en-US" sz="2800" dirty="0"/>
              <a:t>과</a:t>
            </a:r>
            <a:r>
              <a:rPr lang="ko-KR" altLang="en-US" dirty="0"/>
              <a:t> </a:t>
            </a:r>
            <a:r>
              <a:rPr lang="en-US" altLang="ko-KR" dirty="0"/>
              <a:t>Java</a:t>
            </a:r>
            <a:r>
              <a:rPr lang="ko-KR" altLang="en-US" sz="2800" dirty="0"/>
              <a:t>버전 세팅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9C9254-415B-ED51-A28A-4C827578AC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3"/>
            <a:ext cx="8515350" cy="5132656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&lt;properties&gt;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      &lt;</a:t>
            </a:r>
            <a:r>
              <a:rPr lang="en-US" altLang="ko-KR" sz="1800" b="1" dirty="0"/>
              <a:t>java-version</a:t>
            </a:r>
            <a:r>
              <a:rPr lang="en-US" altLang="ko-KR" sz="1800" dirty="0"/>
              <a:t>&gt;</a:t>
            </a:r>
            <a:r>
              <a:rPr lang="en-US" altLang="ko-KR" sz="1800" b="1" dirty="0">
                <a:solidFill>
                  <a:srgbClr val="FF0000"/>
                </a:solidFill>
              </a:rPr>
              <a:t>1.8</a:t>
            </a:r>
            <a:r>
              <a:rPr lang="en-US" altLang="ko-KR" sz="1800" dirty="0"/>
              <a:t>&lt;/java-version&gt;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      &lt;</a:t>
            </a:r>
            <a:r>
              <a:rPr lang="en-US" altLang="ko-KR" sz="1800" b="1" dirty="0" err="1"/>
              <a:t>org.springframework</a:t>
            </a:r>
            <a:r>
              <a:rPr lang="en-US" altLang="ko-KR" sz="1800" b="1" dirty="0"/>
              <a:t>-version</a:t>
            </a:r>
            <a:r>
              <a:rPr lang="en-US" altLang="ko-KR" sz="1800" dirty="0"/>
              <a:t>&gt;</a:t>
            </a:r>
            <a:r>
              <a:rPr lang="en-US" altLang="ko-KR" sz="1800" b="1" dirty="0">
                <a:solidFill>
                  <a:srgbClr val="FF0000"/>
                </a:solidFill>
              </a:rPr>
              <a:t>5.1.5.RELEASE</a:t>
            </a:r>
            <a:r>
              <a:rPr lang="en-US" altLang="ko-KR" sz="1800" dirty="0"/>
              <a:t>&lt;/</a:t>
            </a:r>
            <a:r>
              <a:rPr lang="en-US" altLang="ko-KR" sz="1800" dirty="0" err="1"/>
              <a:t>org.springframework</a:t>
            </a:r>
            <a:r>
              <a:rPr lang="en-US" altLang="ko-KR" sz="1800" dirty="0"/>
              <a:t>-version&gt;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      &lt;</a:t>
            </a:r>
            <a:r>
              <a:rPr lang="en-US" altLang="ko-KR" sz="1800" dirty="0" err="1"/>
              <a:t>org.aspectj</a:t>
            </a:r>
            <a:r>
              <a:rPr lang="en-US" altLang="ko-KR" sz="1800" dirty="0"/>
              <a:t>-version&gt;1.6.10&lt;/</a:t>
            </a:r>
            <a:r>
              <a:rPr lang="en-US" altLang="ko-KR" sz="1800" dirty="0" err="1"/>
              <a:t>org.aspectj</a:t>
            </a:r>
            <a:r>
              <a:rPr lang="en-US" altLang="ko-KR" sz="1800" dirty="0"/>
              <a:t>-version&gt;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      &lt;org.slf4j-version&gt;1.6.6&lt;/org.slf4j-version&gt;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&lt;/properties&gt;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sz="1800" dirty="0"/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… </a:t>
            </a:r>
            <a:r>
              <a:rPr lang="en-US" altLang="ko-KR" sz="1600" dirty="0"/>
              <a:t>(</a:t>
            </a:r>
            <a:r>
              <a:rPr lang="ko-KR" altLang="en-US" sz="1600" dirty="0"/>
              <a:t>중략</a:t>
            </a:r>
            <a:r>
              <a:rPr lang="en-US" altLang="ko-KR" sz="1600" dirty="0"/>
              <a:t>) </a:t>
            </a:r>
            <a:r>
              <a:rPr lang="en-US" altLang="ko-KR" sz="1800" dirty="0"/>
              <a:t>…</a:t>
            </a:r>
          </a:p>
          <a:p>
            <a:pPr marL="0" indent="0">
              <a:spcAft>
                <a:spcPts val="0"/>
              </a:spcAft>
              <a:buNone/>
            </a:pPr>
            <a:endParaRPr lang="en-US" altLang="ko-KR" sz="1800" dirty="0"/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&lt;plugin&gt;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      &lt;</a:t>
            </a:r>
            <a:r>
              <a:rPr lang="en-US" altLang="ko-KR" sz="1800" dirty="0" err="1"/>
              <a:t>groupId</a:t>
            </a:r>
            <a:r>
              <a:rPr lang="en-US" altLang="ko-KR" sz="1800" dirty="0"/>
              <a:t>&gt;</a:t>
            </a:r>
            <a:r>
              <a:rPr lang="en-US" altLang="ko-KR" sz="1800" dirty="0" err="1"/>
              <a:t>org.apache.maven.plugins</a:t>
            </a:r>
            <a:r>
              <a:rPr lang="en-US" altLang="ko-KR" sz="1800" dirty="0"/>
              <a:t>&lt;/</a:t>
            </a:r>
            <a:r>
              <a:rPr lang="en-US" altLang="ko-KR" sz="1800" dirty="0" err="1"/>
              <a:t>groupId</a:t>
            </a:r>
            <a:r>
              <a:rPr lang="en-US" altLang="ko-KR" sz="1800" dirty="0"/>
              <a:t>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      &lt;</a:t>
            </a:r>
            <a:r>
              <a:rPr lang="en-US" altLang="ko-KR" sz="1800" dirty="0" err="1"/>
              <a:t>artifactId</a:t>
            </a:r>
            <a:r>
              <a:rPr lang="en-US" altLang="ko-KR" sz="1800" dirty="0"/>
              <a:t>&gt;</a:t>
            </a:r>
            <a:r>
              <a:rPr lang="en-US" altLang="ko-KR" sz="1800" b="1" dirty="0"/>
              <a:t>maven-compiler-plugin</a:t>
            </a:r>
            <a:r>
              <a:rPr lang="en-US" altLang="ko-KR" sz="1800" dirty="0"/>
              <a:t>&lt;/</a:t>
            </a:r>
            <a:r>
              <a:rPr lang="en-US" altLang="ko-KR" sz="1800" dirty="0" err="1"/>
              <a:t>artifactId</a:t>
            </a:r>
            <a:r>
              <a:rPr lang="en-US" altLang="ko-KR" sz="1800" dirty="0"/>
              <a:t>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      &lt;version&gt;2.5.1&lt;/version&gt;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      &lt;configuration&gt;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	&lt;source&gt;</a:t>
            </a:r>
            <a:r>
              <a:rPr lang="en-US" altLang="ko-KR" sz="1800" b="1" dirty="0">
                <a:solidFill>
                  <a:srgbClr val="FF0000"/>
                </a:solidFill>
              </a:rPr>
              <a:t>1.8</a:t>
            </a:r>
            <a:r>
              <a:rPr lang="en-US" altLang="ko-KR" sz="1800" dirty="0"/>
              <a:t>&lt;/source&gt;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	&lt;target&gt;</a:t>
            </a:r>
            <a:r>
              <a:rPr lang="en-US" altLang="ko-KR" sz="1800" b="1" dirty="0">
                <a:solidFill>
                  <a:srgbClr val="FF0000"/>
                </a:solidFill>
              </a:rPr>
              <a:t>1.8</a:t>
            </a:r>
            <a:r>
              <a:rPr lang="en-US" altLang="ko-KR" sz="1800" dirty="0"/>
              <a:t>&lt;/target&gt;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	&lt;</a:t>
            </a:r>
            <a:r>
              <a:rPr lang="en-US" altLang="ko-KR" sz="1800" dirty="0" err="1"/>
              <a:t>compilerArgument</a:t>
            </a:r>
            <a:r>
              <a:rPr lang="en-US" altLang="ko-KR" sz="1800" dirty="0"/>
              <a:t>&gt;-</a:t>
            </a:r>
            <a:r>
              <a:rPr lang="en-US" altLang="ko-KR" sz="1800" dirty="0" err="1"/>
              <a:t>Xlint:all</a:t>
            </a:r>
            <a:r>
              <a:rPr lang="en-US" altLang="ko-KR" sz="1800" dirty="0"/>
              <a:t>&lt;/</a:t>
            </a:r>
            <a:r>
              <a:rPr lang="en-US" altLang="ko-KR" sz="1800" dirty="0" err="1"/>
              <a:t>compilerArgument</a:t>
            </a:r>
            <a:r>
              <a:rPr lang="en-US" altLang="ko-KR" sz="1800" dirty="0"/>
              <a:t>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	&lt;</a:t>
            </a:r>
            <a:r>
              <a:rPr lang="en-US" altLang="ko-KR" sz="1800" dirty="0" err="1"/>
              <a:t>showWarnings</a:t>
            </a:r>
            <a:r>
              <a:rPr lang="en-US" altLang="ko-KR" sz="1800" dirty="0"/>
              <a:t>&gt;true&lt;/</a:t>
            </a:r>
            <a:r>
              <a:rPr lang="en-US" altLang="ko-KR" sz="1800" dirty="0" err="1"/>
              <a:t>showWarnings</a:t>
            </a:r>
            <a:r>
              <a:rPr lang="en-US" altLang="ko-KR" sz="1800" dirty="0"/>
              <a:t>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	&lt;</a:t>
            </a:r>
            <a:r>
              <a:rPr lang="en-US" altLang="ko-KR" sz="1800" dirty="0" err="1"/>
              <a:t>showDeprecation</a:t>
            </a:r>
            <a:r>
              <a:rPr lang="en-US" altLang="ko-KR" sz="1800" dirty="0"/>
              <a:t>&gt;true&lt;/</a:t>
            </a:r>
            <a:r>
              <a:rPr lang="en-US" altLang="ko-KR" sz="1800" dirty="0" err="1"/>
              <a:t>showDeprecation</a:t>
            </a:r>
            <a:r>
              <a:rPr lang="en-US" altLang="ko-KR" sz="1800" dirty="0"/>
              <a:t>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      &lt;/configuration&gt;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US" altLang="ko-KR" sz="1800" dirty="0"/>
              <a:t>&lt;/plugin&gt;</a:t>
            </a:r>
            <a:endParaRPr lang="ko-KR" altLang="en-US" sz="18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D5C1D8-705E-69C1-DB3B-A8DA3168B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401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A94B74-0CE4-5F2E-3F6E-9669624CF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410729"/>
          </a:xfrm>
        </p:spPr>
        <p:txBody>
          <a:bodyPr>
            <a:normAutofit fontScale="90000"/>
          </a:bodyPr>
          <a:lstStyle/>
          <a:p>
            <a:r>
              <a:rPr lang="ko-KR" altLang="en-US" sz="2800" dirty="0" err="1"/>
              <a:t>애노테이션</a:t>
            </a:r>
            <a:r>
              <a:rPr lang="ko-KR" altLang="en-US" sz="2800" dirty="0"/>
              <a:t> 정리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20C546-9E63-0F52-6F34-3E5A0372E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17</a:t>
            </a:fld>
            <a:endParaRPr lang="ko-KR" alt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7CEB63A7-6E8F-C8EE-408C-D5F63E738E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024635"/>
              </p:ext>
            </p:extLst>
          </p:nvPr>
        </p:nvGraphicFramePr>
        <p:xfrm>
          <a:off x="696686" y="987604"/>
          <a:ext cx="7769006" cy="53923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2085">
                  <a:extLst>
                    <a:ext uri="{9D8B030D-6E8A-4147-A177-3AD203B41FA5}">
                      <a16:colId xmlns:a16="http://schemas.microsoft.com/office/drawing/2014/main" val="1115712782"/>
                    </a:ext>
                  </a:extLst>
                </a:gridCol>
                <a:gridCol w="3897086">
                  <a:extLst>
                    <a:ext uri="{9D8B030D-6E8A-4147-A177-3AD203B41FA5}">
                      <a16:colId xmlns:a16="http://schemas.microsoft.com/office/drawing/2014/main" val="343588473"/>
                    </a:ext>
                  </a:extLst>
                </a:gridCol>
                <a:gridCol w="1879835">
                  <a:extLst>
                    <a:ext uri="{9D8B030D-6E8A-4147-A177-3AD203B41FA5}">
                      <a16:colId xmlns:a16="http://schemas.microsoft.com/office/drawing/2014/main" val="2135379944"/>
                    </a:ext>
                  </a:extLst>
                </a:gridCol>
              </a:tblGrid>
              <a:tr h="3186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 err="1">
                          <a:solidFill>
                            <a:schemeClr val="tx1"/>
                          </a:solidFill>
                        </a:rPr>
                        <a:t>애노테이션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</a:rPr>
                        <a:t>추가사항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939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@Configuration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ko-KR" altLang="en-US" sz="15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설정 클래스 지정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endParaRPr lang="ko-KR" altLang="en-US" sz="160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06165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@Bean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ko-KR" altLang="en-US" sz="15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스프링 빈 지정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endParaRPr lang="ko-KR" altLang="en-US" sz="1600" baseline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7977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@Autowired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ko-KR" altLang="en-US" sz="15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의존 자동 주입 지정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en-US" altLang="ko-KR" sz="16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required=false    </a:t>
                      </a:r>
                      <a:r>
                        <a:rPr lang="en-US" altLang="ko-KR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매칭되는 빈이 없으면 자동주입이 일어나지    않으며 예외도 발생하지 않음</a:t>
                      </a:r>
                      <a:r>
                        <a:rPr lang="en-US" altLang="ko-KR" sz="1200" b="0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endParaRPr lang="en-US" altLang="ko-KR" sz="1600" b="0" i="0" u="none" strike="noStrike" baseline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47498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@Qualifier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r>
                        <a:rPr lang="ko-KR" altLang="en-US" sz="15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자동 주입 빈 지정</a:t>
                      </a:r>
                      <a:r>
                        <a:rPr lang="en-US" altLang="ko-KR" sz="15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(</a:t>
                      </a:r>
                      <a:r>
                        <a:rPr lang="ko-KR" altLang="en-US" sz="15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한정</a:t>
                      </a:r>
                      <a:r>
                        <a:rPr lang="en-US" altLang="ko-KR" sz="15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ko-KR" altLang="en-US" sz="1500" baseline="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</a:rPr>
                        <a:t>의존 자동 주입 시 충돌 방지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02951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@Component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ko-KR" altLang="en-US" sz="15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컴포넌트 스캔 대상 지정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endParaRPr lang="ko-KR" altLang="en-US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0236370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@ComponentScan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r>
                        <a:rPr lang="ko-KR" altLang="en-US" sz="15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컴포넌트 스캔할 위치 지정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r>
                        <a:rPr lang="en-US" altLang="ko-KR" sz="1600" baseline="0" dirty="0" err="1">
                          <a:solidFill>
                            <a:schemeClr val="tx1"/>
                          </a:solidFill>
                        </a:rPr>
                        <a:t>basePackages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lang="ko-KR" altLang="en-US" sz="1200" baseline="0" dirty="0">
                          <a:solidFill>
                            <a:schemeClr val="tx1"/>
                          </a:solidFill>
                        </a:rPr>
                        <a:t>스캔 대상 패키지 목록 지정</a:t>
                      </a:r>
                      <a:endParaRPr lang="ko-KR" altLang="en-US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2624534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@Scope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r>
                        <a:rPr lang="ko-KR" altLang="en-US" sz="1500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빈의 범위 지정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</a:rPr>
                        <a:t>"singleton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</a:rPr>
                        <a:t>“(</a:t>
                      </a:r>
                      <a:r>
                        <a:rPr lang="ko-KR" altLang="en-US" sz="1400" baseline="0" dirty="0">
                          <a:solidFill>
                            <a:schemeClr val="tx1"/>
                          </a:solidFill>
                        </a:rPr>
                        <a:t>기본값</a:t>
                      </a:r>
                      <a:r>
                        <a:rPr lang="en-US" altLang="ko-KR" sz="1400" baseline="0" dirty="0">
                          <a:solidFill>
                            <a:schemeClr val="tx1"/>
                          </a:solidFill>
                        </a:rPr>
                        <a:t>), </a:t>
                      </a:r>
                      <a:r>
                        <a:rPr lang="en-US" altLang="ko-KR" sz="1600" baseline="0" dirty="0">
                          <a:solidFill>
                            <a:schemeClr val="tx1"/>
                          </a:solidFill>
                        </a:rPr>
                        <a:t>"prototype"</a:t>
                      </a:r>
                      <a:endParaRPr lang="ko-KR" altLang="en-US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6185027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@Controller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ko-KR" altLang="en-US" sz="15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스프링 </a:t>
                      </a:r>
                      <a:r>
                        <a:rPr lang="en-US" altLang="ko-KR" sz="15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MVC</a:t>
                      </a:r>
                      <a:r>
                        <a:rPr lang="ko-KR" altLang="en-US" sz="15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의 컨트롤러 지정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endParaRPr lang="ko-KR" altLang="en-US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9818097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@RequestMapping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ko-KR" altLang="en-US" sz="15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메소드가 처리할 요청경로를 지정</a:t>
                      </a:r>
                      <a:endParaRPr lang="en-US" altLang="ko-KR" sz="1500" b="0" i="0" u="none" strike="noStrike" baseline="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endParaRPr lang="ko-KR" altLang="en-US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273541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@GetMapping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ko-KR" altLang="en-US" sz="15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메소드가 처리할 요청경로를 지정</a:t>
                      </a:r>
                      <a:endParaRPr lang="en-US" altLang="ko-KR" sz="1500" b="0" i="0" u="none" strike="noStrike" baseline="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r>
                        <a:rPr lang="en-US" altLang="ko-KR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Get </a:t>
                      </a:r>
                      <a:r>
                        <a:rPr lang="ko-KR" alt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방식</a:t>
                      </a:r>
                      <a:endParaRPr lang="ko-KR" altLang="en-US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2403938"/>
                  </a:ext>
                </a:extLst>
              </a:tr>
              <a:tr h="369570"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@PostMapping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fontAlgn="ctr">
                        <a:spcBef>
                          <a:spcPts val="0"/>
                        </a:spcBef>
                      </a:pPr>
                      <a:r>
                        <a:rPr lang="ko-KR" altLang="en-US" sz="15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메소드가 처리할 요청경로를 지정</a:t>
                      </a:r>
                      <a:endParaRPr lang="en-US" altLang="ko-KR" sz="1500" b="0" i="0" u="none" strike="noStrike" baseline="0" dirty="0"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atinLnBrk="1">
                        <a:spcBef>
                          <a:spcPts val="0"/>
                        </a:spcBef>
                      </a:pPr>
                      <a:r>
                        <a:rPr lang="en-US" altLang="ko-KR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Post</a:t>
                      </a:r>
                      <a:r>
                        <a:rPr lang="ko-KR" altLang="en-US" sz="1600" b="0" i="0" u="none" strike="noStrike" baseline="0" dirty="0"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방식</a:t>
                      </a:r>
                      <a:endParaRPr lang="ko-KR" altLang="en-US" sz="16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364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5843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349C17-6CFD-B939-27AE-A37AF28FE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커맨드 객체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56AAF1E-8725-63B5-4342-2F11330CC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49" y="983756"/>
            <a:ext cx="8084527" cy="5402703"/>
          </a:xfrm>
        </p:spPr>
        <p:txBody>
          <a:bodyPr>
            <a:normAutofit/>
          </a:bodyPr>
          <a:lstStyle/>
          <a:p>
            <a:pPr>
              <a:spcAft>
                <a:spcPts val="300"/>
              </a:spcAft>
            </a:pPr>
            <a:r>
              <a:rPr lang="ko-KR" altLang="en-US" sz="1800" dirty="0">
                <a:solidFill>
                  <a:srgbClr val="002060"/>
                </a:solidFill>
              </a:rPr>
              <a:t>폼 전송을 처리하는 컨트롤러 메소드에서 </a:t>
            </a:r>
            <a:r>
              <a:rPr lang="ko-KR" altLang="en-US" sz="1800" b="1" dirty="0">
                <a:solidFill>
                  <a:srgbClr val="0070C0"/>
                </a:solidFill>
              </a:rPr>
              <a:t>요청 파라미터 값을  저장하는데    사용되는 자바 객체</a:t>
            </a:r>
            <a:endParaRPr lang="en-US" altLang="ko-KR" sz="1800" b="1" dirty="0">
              <a:solidFill>
                <a:srgbClr val="0070C0"/>
              </a:solidFill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dirty="0">
                <a:latin typeface="+mn-ea"/>
              </a:rPr>
              <a:t>    </a:t>
            </a:r>
            <a:r>
              <a:rPr lang="en-US" altLang="ko-KR" sz="1800" dirty="0">
                <a:solidFill>
                  <a:srgbClr val="0070C0"/>
                </a:solidFill>
                <a:latin typeface="+mn-ea"/>
              </a:rPr>
              <a:t>  </a:t>
            </a:r>
            <a:r>
              <a:rPr lang="en-US" altLang="ko-KR" sz="1600" b="1" i="1" dirty="0">
                <a:latin typeface="+mn-ea"/>
              </a:rPr>
              <a:t>@PostMapping("/joinProcess.do")</a:t>
            </a:r>
          </a:p>
          <a:p>
            <a:pPr marL="0" indent="0" algn="l">
              <a:spcAft>
                <a:spcPts val="1700"/>
              </a:spcAft>
              <a:buNone/>
            </a:pPr>
            <a:r>
              <a:rPr lang="en-US" altLang="ko-KR" sz="1800" b="1" dirty="0">
                <a:latin typeface="+mn-ea"/>
              </a:rPr>
              <a:t>     </a:t>
            </a:r>
            <a:r>
              <a:rPr lang="en-US" altLang="ko-KR" sz="1600" dirty="0">
                <a:latin typeface="+mn-ea"/>
              </a:rPr>
              <a:t>public String </a:t>
            </a:r>
            <a:r>
              <a:rPr lang="en-US" altLang="ko-KR" sz="1600" b="1" dirty="0" err="1">
                <a:latin typeface="+mn-ea"/>
              </a:rPr>
              <a:t>joinProcess</a:t>
            </a:r>
            <a:r>
              <a:rPr lang="en-US" altLang="ko-KR" sz="1600" dirty="0">
                <a:latin typeface="+mn-ea"/>
              </a:rPr>
              <a:t>(</a:t>
            </a:r>
            <a:r>
              <a:rPr lang="en-US" altLang="ko-KR" sz="1600" b="1" dirty="0" err="1">
                <a:solidFill>
                  <a:srgbClr val="FF0000"/>
                </a:solidFill>
                <a:latin typeface="+mn-ea"/>
              </a:rPr>
              <a:t>MemberVo</a:t>
            </a:r>
            <a:r>
              <a:rPr lang="en-US" altLang="ko-KR" sz="1600" b="1" dirty="0">
                <a:solidFill>
                  <a:srgbClr val="FF0000"/>
                </a:solidFill>
                <a:latin typeface="+mn-ea"/>
              </a:rPr>
              <a:t> </a:t>
            </a:r>
            <a:r>
              <a:rPr lang="en-US" altLang="ko-KR" sz="1600" b="1" dirty="0" err="1">
                <a:solidFill>
                  <a:srgbClr val="FF0000"/>
                </a:solidFill>
                <a:latin typeface="+mn-ea"/>
              </a:rPr>
              <a:t>memberVo</a:t>
            </a:r>
            <a:r>
              <a:rPr lang="en-US" altLang="ko-KR" sz="1600" dirty="0">
                <a:latin typeface="+mn-ea"/>
              </a:rPr>
              <a:t>, Model model){…}</a:t>
            </a:r>
            <a:endParaRPr lang="en-US" altLang="ko-KR" sz="2000" dirty="0">
              <a:latin typeface="+mn-ea"/>
            </a:endParaRPr>
          </a:p>
          <a:p>
            <a:pPr>
              <a:spcAft>
                <a:spcPts val="1700"/>
              </a:spcAft>
            </a:pPr>
            <a:r>
              <a:rPr lang="ko-KR" altLang="en-US" sz="1800" dirty="0">
                <a:solidFill>
                  <a:srgbClr val="002060"/>
                </a:solidFill>
              </a:rPr>
              <a:t>요청 파라미터 값을 전달받을 수 있도록 </a:t>
            </a:r>
            <a:r>
              <a:rPr lang="en-US" altLang="ko-KR" sz="1800" b="1" dirty="0">
                <a:solidFill>
                  <a:srgbClr val="0070C0"/>
                </a:solidFill>
              </a:rPr>
              <a:t>Setter </a:t>
            </a:r>
            <a:r>
              <a:rPr lang="ko-KR" altLang="en-US" sz="1800" b="1" dirty="0">
                <a:solidFill>
                  <a:srgbClr val="0070C0"/>
                </a:solidFill>
              </a:rPr>
              <a:t>메소드를 포함하고 있어야 함</a:t>
            </a:r>
            <a:endParaRPr lang="en-US" altLang="ko-KR" sz="1800" b="1" dirty="0">
              <a:solidFill>
                <a:srgbClr val="0070C0"/>
              </a:solidFill>
            </a:endParaRPr>
          </a:p>
          <a:p>
            <a:pPr>
              <a:spcAft>
                <a:spcPts val="300"/>
              </a:spcAft>
            </a:pPr>
            <a:r>
              <a:rPr lang="ko-KR" altLang="en-US" sz="1800" b="1" dirty="0">
                <a:solidFill>
                  <a:srgbClr val="0070C0"/>
                </a:solidFill>
              </a:rPr>
              <a:t>폼의 </a:t>
            </a:r>
            <a:r>
              <a:rPr lang="en-US" altLang="ko-KR" sz="1800" b="1" dirty="0">
                <a:solidFill>
                  <a:srgbClr val="0070C0"/>
                </a:solidFill>
              </a:rPr>
              <a:t>&lt;input&gt;</a:t>
            </a:r>
            <a:r>
              <a:rPr lang="ko-KR" altLang="en-US" sz="1800" b="1" dirty="0">
                <a:solidFill>
                  <a:srgbClr val="0070C0"/>
                </a:solidFill>
              </a:rPr>
              <a:t>태그의 </a:t>
            </a:r>
            <a:r>
              <a:rPr lang="en-US" altLang="ko-KR" sz="1800" b="1" dirty="0">
                <a:solidFill>
                  <a:srgbClr val="0070C0"/>
                </a:solidFill>
              </a:rPr>
              <a:t>name</a:t>
            </a:r>
            <a:r>
              <a:rPr lang="ko-KR" altLang="en-US" sz="1800" b="1" dirty="0">
                <a:solidFill>
                  <a:srgbClr val="0070C0"/>
                </a:solidFill>
              </a:rPr>
              <a:t>값과 일치하는 필드</a:t>
            </a:r>
            <a:r>
              <a:rPr lang="ko-KR" altLang="en-US" sz="1800" dirty="0">
                <a:solidFill>
                  <a:srgbClr val="002060"/>
                </a:solidFill>
              </a:rPr>
              <a:t>에 </a:t>
            </a:r>
            <a:r>
              <a:rPr lang="ko-KR" altLang="en-US" sz="1800" dirty="0" err="1">
                <a:solidFill>
                  <a:srgbClr val="002060"/>
                </a:solidFill>
              </a:rPr>
              <a:t>입력값을</a:t>
            </a:r>
            <a:r>
              <a:rPr lang="ko-KR" altLang="en-US" sz="1800" dirty="0">
                <a:solidFill>
                  <a:srgbClr val="002060"/>
                </a:solidFill>
              </a:rPr>
              <a:t> 저장함</a:t>
            </a:r>
            <a:endParaRPr lang="en-US" altLang="ko-KR" sz="1800" dirty="0">
              <a:solidFill>
                <a:srgbClr val="002060"/>
              </a:solidFill>
            </a:endParaRP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dirty="0">
                <a:solidFill>
                  <a:srgbClr val="0070C0"/>
                </a:solidFill>
                <a:latin typeface="+mn-ea"/>
              </a:rPr>
              <a:t>  </a:t>
            </a:r>
            <a:r>
              <a:rPr lang="en-US" altLang="ko-KR" sz="1600" dirty="0">
                <a:latin typeface="+mn-ea"/>
              </a:rPr>
              <a:t>&lt;form action=“</a:t>
            </a:r>
            <a:r>
              <a:rPr lang="en-US" altLang="ko-KR" sz="1400" dirty="0">
                <a:latin typeface="+mn-ea"/>
              </a:rPr>
              <a:t>${</a:t>
            </a:r>
            <a:r>
              <a:rPr lang="en-US" altLang="ko-KR" sz="1400" dirty="0" err="1">
                <a:latin typeface="+mn-ea"/>
              </a:rPr>
              <a:t>pageContext.request.contextPath</a:t>
            </a:r>
            <a:r>
              <a:rPr lang="en-US" altLang="ko-KR" sz="1400" dirty="0">
                <a:latin typeface="+mn-ea"/>
              </a:rPr>
              <a:t>}</a:t>
            </a:r>
            <a:r>
              <a:rPr lang="en-US" altLang="ko-KR" sz="1600" dirty="0">
                <a:latin typeface="+mn-ea"/>
              </a:rPr>
              <a:t>/joinProcess.do" method="post"&gt;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dirty="0">
                <a:latin typeface="+mn-ea"/>
              </a:rPr>
              <a:t>      &lt;input type="email" name="</a:t>
            </a:r>
            <a:r>
              <a:rPr lang="en-US" altLang="ko-KR" sz="1600" dirty="0" err="1">
                <a:latin typeface="+mn-ea"/>
              </a:rPr>
              <a:t>member_id</a:t>
            </a:r>
            <a:r>
              <a:rPr lang="en-US" altLang="ko-KR" sz="1600" dirty="0">
                <a:latin typeface="+mn-ea"/>
              </a:rPr>
              <a:t>" /&gt;&lt;</a:t>
            </a:r>
            <a:r>
              <a:rPr lang="en-US" altLang="ko-KR" sz="1600" dirty="0" err="1">
                <a:latin typeface="+mn-ea"/>
              </a:rPr>
              <a:t>br</a:t>
            </a:r>
            <a:r>
              <a:rPr lang="en-US" altLang="ko-KR" sz="1600" dirty="0">
                <a:latin typeface="+mn-ea"/>
              </a:rPr>
              <a:t>/&gt;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dirty="0">
                <a:latin typeface="+mn-ea"/>
              </a:rPr>
              <a:t>      &lt;input type="password" name="</a:t>
            </a:r>
            <a:r>
              <a:rPr lang="en-US" altLang="ko-KR" sz="1600" dirty="0" err="1">
                <a:latin typeface="+mn-ea"/>
              </a:rPr>
              <a:t>member_pw</a:t>
            </a:r>
            <a:r>
              <a:rPr lang="en-US" altLang="ko-KR" sz="1600" dirty="0">
                <a:latin typeface="+mn-ea"/>
              </a:rPr>
              <a:t>" /&gt;&lt;</a:t>
            </a:r>
            <a:r>
              <a:rPr lang="en-US" altLang="ko-KR" sz="1600" dirty="0" err="1">
                <a:latin typeface="+mn-ea"/>
              </a:rPr>
              <a:t>br</a:t>
            </a:r>
            <a:r>
              <a:rPr lang="en-US" altLang="ko-KR" sz="1600" dirty="0">
                <a:latin typeface="+mn-ea"/>
              </a:rPr>
              <a:t>/&gt;            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dirty="0">
                <a:latin typeface="+mn-ea"/>
              </a:rPr>
              <a:t>      &lt;input type="text" name="</a:t>
            </a:r>
            <a:r>
              <a:rPr lang="en-US" altLang="ko-KR" sz="1600" dirty="0" err="1">
                <a:latin typeface="+mn-ea"/>
              </a:rPr>
              <a:t>member_name</a:t>
            </a:r>
            <a:r>
              <a:rPr lang="en-US" altLang="ko-KR" sz="1600" dirty="0">
                <a:latin typeface="+mn-ea"/>
              </a:rPr>
              <a:t>" /&gt;&lt;</a:t>
            </a:r>
            <a:r>
              <a:rPr lang="en-US" altLang="ko-KR" sz="1600" dirty="0" err="1">
                <a:latin typeface="+mn-ea"/>
              </a:rPr>
              <a:t>br</a:t>
            </a:r>
            <a:r>
              <a:rPr lang="en-US" altLang="ko-KR" sz="1600" dirty="0">
                <a:latin typeface="+mn-ea"/>
              </a:rPr>
              <a:t>/&gt;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dirty="0">
                <a:latin typeface="+mn-ea"/>
              </a:rPr>
              <a:t>      &lt;input type="</a:t>
            </a:r>
            <a:r>
              <a:rPr lang="en-US" altLang="ko-KR" sz="1600" dirty="0" err="1">
                <a:latin typeface="+mn-ea"/>
              </a:rPr>
              <a:t>tel</a:t>
            </a:r>
            <a:r>
              <a:rPr lang="en-US" altLang="ko-KR" sz="1600" dirty="0">
                <a:latin typeface="+mn-ea"/>
              </a:rPr>
              <a:t>" name="</a:t>
            </a:r>
            <a:r>
              <a:rPr lang="en-US" altLang="ko-KR" sz="1600" dirty="0" err="1">
                <a:latin typeface="+mn-ea"/>
              </a:rPr>
              <a:t>member_handphone</a:t>
            </a:r>
            <a:r>
              <a:rPr lang="en-US" altLang="ko-KR" sz="1600" dirty="0">
                <a:latin typeface="+mn-ea"/>
              </a:rPr>
              <a:t>" /&gt;&lt;</a:t>
            </a:r>
            <a:r>
              <a:rPr lang="en-US" altLang="ko-KR" sz="1600" dirty="0" err="1">
                <a:latin typeface="+mn-ea"/>
              </a:rPr>
              <a:t>br</a:t>
            </a:r>
            <a:r>
              <a:rPr lang="en-US" altLang="ko-KR" sz="1600" dirty="0">
                <a:latin typeface="+mn-ea"/>
              </a:rPr>
              <a:t>/&gt;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dirty="0">
                <a:latin typeface="+mn-ea"/>
              </a:rPr>
              <a:t>      &lt;input type="submit" value="</a:t>
            </a:r>
            <a:r>
              <a:rPr lang="ko-KR" altLang="en-US" sz="1600" dirty="0">
                <a:latin typeface="+mn-ea"/>
              </a:rPr>
              <a:t>가입하기</a:t>
            </a:r>
            <a:r>
              <a:rPr lang="en-US" altLang="ko-KR" sz="1600" dirty="0">
                <a:latin typeface="+mn-ea"/>
              </a:rPr>
              <a:t>"&gt;</a:t>
            </a:r>
          </a:p>
          <a:p>
            <a:pPr marL="0" indent="0" algn="l">
              <a:spcAft>
                <a:spcPts val="0"/>
              </a:spcAft>
              <a:buNone/>
            </a:pPr>
            <a:r>
              <a:rPr lang="en-US" altLang="ko-KR" sz="1600" dirty="0">
                <a:latin typeface="+mn-ea"/>
              </a:rPr>
              <a:t>      &lt;input type="reset"  value="</a:t>
            </a:r>
            <a:r>
              <a:rPr lang="ko-KR" altLang="en-US" sz="1600" dirty="0">
                <a:latin typeface="+mn-ea"/>
              </a:rPr>
              <a:t>취소하기</a:t>
            </a:r>
            <a:r>
              <a:rPr lang="en-US" altLang="ko-KR" sz="1600" dirty="0">
                <a:latin typeface="+mn-ea"/>
              </a:rPr>
              <a:t>"&gt;</a:t>
            </a:r>
          </a:p>
          <a:p>
            <a:pPr marL="0" indent="0" algn="l">
              <a:spcAft>
                <a:spcPts val="1700"/>
              </a:spcAft>
              <a:buNone/>
            </a:pPr>
            <a:r>
              <a:rPr lang="en-US" altLang="ko-KR" sz="1600" dirty="0">
                <a:latin typeface="+mn-ea"/>
              </a:rPr>
              <a:t>  &lt;/form&gt;</a:t>
            </a:r>
          </a:p>
          <a:p>
            <a:r>
              <a:rPr lang="en-US" altLang="ko-KR" sz="1800" b="1" dirty="0">
                <a:solidFill>
                  <a:srgbClr val="0070C0"/>
                </a:solidFill>
              </a:rPr>
              <a:t>JSP</a:t>
            </a:r>
            <a:r>
              <a:rPr lang="ko-KR" altLang="en-US" sz="1800" b="1" dirty="0">
                <a:solidFill>
                  <a:srgbClr val="0070C0"/>
                </a:solidFill>
              </a:rPr>
              <a:t>페이지에서 커맨드 객체를  사용</a:t>
            </a:r>
            <a:r>
              <a:rPr lang="ko-KR" altLang="en-US" sz="1800" dirty="0">
                <a:solidFill>
                  <a:srgbClr val="002060"/>
                </a:solidFill>
              </a:rPr>
              <a:t>하려면  첫 글자를 소문자로 바꾼 클래스 이름으로 커맨드 객체를 사용할 수 있음   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예</a:t>
            </a:r>
            <a:r>
              <a:rPr lang="en-US" altLang="ko-KR" sz="1600" dirty="0">
                <a:latin typeface="+mn-ea"/>
              </a:rPr>
              <a:t>) ${memberVo.name}</a:t>
            </a:r>
            <a:endParaRPr lang="en-US" altLang="ko-KR" sz="1800" dirty="0">
              <a:latin typeface="+mn-ea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59D61CC-EE78-0F36-10F0-7A06BD320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628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86CE6067-593A-40E5-AE59-E93F0EF0B758}"/>
              </a:ext>
            </a:extLst>
          </p:cNvPr>
          <p:cNvSpPr/>
          <p:nvPr/>
        </p:nvSpPr>
        <p:spPr>
          <a:xfrm>
            <a:off x="1447800" y="3200400"/>
            <a:ext cx="6248400" cy="2438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7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그래픽M" panose="02030600000101010101" pitchFamily="18" charset="-127"/>
                <a:ea typeface="HY그래픽M" panose="02030600000101010101" pitchFamily="18" charset="-127"/>
              </a:rPr>
              <a:t>수고했습니다</a:t>
            </a:r>
            <a:r>
              <a:rPr lang="en-US" altLang="ko-KR" sz="72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그래픽M" panose="02030600000101010101" pitchFamily="18" charset="-127"/>
                <a:ea typeface="HY그래픽M" panose="02030600000101010101" pitchFamily="18" charset="-127"/>
              </a:rPr>
              <a:t>!</a:t>
            </a:r>
            <a:endParaRPr kumimoji="0" lang="ko-KR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HY그래픽M" panose="02030600000101010101" pitchFamily="18" charset="-127"/>
              <a:ea typeface="HY그래픽M" panose="0203060000010101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661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97D4FD-76F5-80B0-716D-A873BF421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4638C36-7195-30AA-D438-350E1F3EA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9903"/>
          </a:xfrm>
        </p:spPr>
        <p:txBody>
          <a:bodyPr/>
          <a:lstStyle/>
          <a:p>
            <a:r>
              <a:rPr lang="en-US" altLang="ko-KR" dirty="0"/>
              <a:t>MVC: </a:t>
            </a:r>
            <a:r>
              <a:rPr lang="en-US" altLang="ko-KR" sz="2800" b="0" dirty="0"/>
              <a:t>Model, View, Controller</a:t>
            </a:r>
            <a:endParaRPr lang="ko-KR" altLang="en-US" b="0" dirty="0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704904D4-A7AF-D640-A901-4BF3A841C5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26802"/>
            <a:ext cx="7886700" cy="4610580"/>
          </a:xfrm>
        </p:spPr>
        <p:txBody>
          <a:bodyPr>
            <a:normAutofit fontScale="92500"/>
          </a:bodyPr>
          <a:lstStyle/>
          <a:p>
            <a:pPr lvl="0">
              <a:lnSpc>
                <a:spcPct val="160000"/>
              </a:lnSpc>
            </a:pPr>
            <a:r>
              <a:rPr lang="ko-KR" altLang="en-US" dirty="0">
                <a:latin typeface="+mn-ea"/>
              </a:rPr>
              <a:t>소프트웨어 공학에서 사용되는 </a:t>
            </a:r>
            <a:r>
              <a:rPr lang="ko-KR" altLang="en-US" b="1" dirty="0">
                <a:solidFill>
                  <a:srgbClr val="0070C0"/>
                </a:solidFill>
                <a:latin typeface="+mn-ea"/>
              </a:rPr>
              <a:t>소프트웨어 디자인 패턴</a:t>
            </a:r>
            <a:r>
              <a:rPr lang="ko-KR" altLang="en-US" dirty="0">
                <a:latin typeface="+mn-ea"/>
              </a:rPr>
              <a:t>이다</a:t>
            </a:r>
            <a:r>
              <a:rPr lang="en-US" altLang="ko-KR" dirty="0">
                <a:latin typeface="+mn-ea"/>
              </a:rPr>
              <a:t>.      </a:t>
            </a:r>
            <a:r>
              <a:rPr lang="ko-KR" altLang="en-US" sz="1900" dirty="0">
                <a:latin typeface="+mn-ea"/>
              </a:rPr>
              <a:t>이를 성공적으로 사용하면</a:t>
            </a:r>
            <a:r>
              <a:rPr lang="en-US" altLang="ko-KR" sz="1900" dirty="0">
                <a:latin typeface="+mn-ea"/>
              </a:rPr>
              <a:t> </a:t>
            </a:r>
            <a:r>
              <a:rPr lang="ko-KR" altLang="en-US" sz="1900" b="1" dirty="0">
                <a:latin typeface="+mn-ea"/>
              </a:rPr>
              <a:t>사용자 인터페이스</a:t>
            </a:r>
            <a:r>
              <a:rPr lang="ko-KR" altLang="en-US" sz="1900" dirty="0">
                <a:latin typeface="+mn-ea"/>
              </a:rPr>
              <a:t>로부터 </a:t>
            </a:r>
            <a:r>
              <a:rPr lang="ko-KR" altLang="en-US" sz="1900" b="1" dirty="0">
                <a:latin typeface="+mn-ea"/>
              </a:rPr>
              <a:t>비즈니스 로직</a:t>
            </a:r>
            <a:r>
              <a:rPr lang="ko-KR" altLang="en-US" sz="1900" dirty="0">
                <a:latin typeface="+mn-ea"/>
              </a:rPr>
              <a:t>을   분리하여 애플리케이션의 시각적 요소나 그 이면에서 실행되는 </a:t>
            </a:r>
            <a:r>
              <a:rPr kumimoji="0" lang="ko-KR" altLang="en-US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비즈니스 로직</a:t>
            </a:r>
            <a:r>
              <a:rPr lang="ko-KR" altLang="en-US" sz="1900" dirty="0">
                <a:latin typeface="+mn-ea"/>
              </a:rPr>
              <a:t>을 서로 영향 없이 쉽게 고칠 수 있는 애플리케이션을 만들 수 있다</a:t>
            </a:r>
            <a:r>
              <a:rPr lang="en-US" altLang="ko-KR" sz="1900" dirty="0">
                <a:latin typeface="+mn-ea"/>
              </a:rPr>
              <a:t>.  </a:t>
            </a:r>
            <a:r>
              <a:rPr lang="en-US" altLang="ko-KR" sz="1200" dirty="0">
                <a:latin typeface="+mn-ea"/>
              </a:rPr>
              <a:t>** </a:t>
            </a:r>
            <a:r>
              <a:rPr lang="ko-KR" altLang="en-US" sz="1200" dirty="0">
                <a:latin typeface="+mn-ea"/>
              </a:rPr>
              <a:t>디자인 패턴</a:t>
            </a:r>
            <a:r>
              <a:rPr lang="en-US" altLang="ko-KR" sz="1200" dirty="0">
                <a:latin typeface="+mn-ea"/>
              </a:rPr>
              <a:t>: </a:t>
            </a:r>
            <a:r>
              <a:rPr lang="en-US" altLang="ko-KR" sz="1200" dirty="0">
                <a:latin typeface="Open Sans" panose="020B0606030504020204" pitchFamily="34" charset="0"/>
              </a:rPr>
              <a:t>OOP</a:t>
            </a:r>
            <a:r>
              <a:rPr lang="ko-KR" altLang="en-US" sz="1200" dirty="0">
                <a:latin typeface="Open Sans" panose="020B0606030504020204" pitchFamily="34" charset="0"/>
              </a:rPr>
              <a:t> </a:t>
            </a:r>
            <a:r>
              <a:rPr lang="ko-KR" altLang="en-US" sz="1200" b="0" i="0" dirty="0">
                <a:solidFill>
                  <a:srgbClr val="373A3C"/>
                </a:solidFill>
                <a:effectLst/>
                <a:latin typeface="Open Sans" panose="020B0606030504020204" pitchFamily="34" charset="0"/>
              </a:rPr>
              <a:t>설계를 할 때 자주 발생하는 문제들을 피하기 위해 사용되는 패턴</a:t>
            </a:r>
            <a:endParaRPr lang="en-US" altLang="ko-KR" sz="1200" dirty="0">
              <a:latin typeface="+mn-ea"/>
            </a:endParaRPr>
          </a:p>
          <a:p>
            <a:pPr lvl="0">
              <a:lnSpc>
                <a:spcPct val="160000"/>
              </a:lnSpc>
              <a:spcAft>
                <a:spcPts val="0"/>
              </a:spcAft>
            </a:pPr>
            <a:r>
              <a:rPr lang="en-US" altLang="ko-KR" sz="1900" dirty="0">
                <a:latin typeface="+mn-ea"/>
              </a:rPr>
              <a:t>MVC</a:t>
            </a:r>
            <a:r>
              <a:rPr lang="ko-KR" altLang="en-US" sz="1900" dirty="0">
                <a:latin typeface="+mn-ea"/>
              </a:rPr>
              <a:t>에서 </a:t>
            </a:r>
            <a:r>
              <a:rPr lang="ko-KR" altLang="en-US" sz="1900" b="1" dirty="0">
                <a:solidFill>
                  <a:srgbClr val="0070C0"/>
                </a:solidFill>
                <a:latin typeface="+mn-ea"/>
              </a:rPr>
              <a:t>모델</a:t>
            </a:r>
            <a:r>
              <a:rPr lang="en-US" altLang="ko-KR" sz="1900" b="1" dirty="0">
                <a:solidFill>
                  <a:srgbClr val="0070C0"/>
                </a:solidFill>
                <a:latin typeface="+mn-ea"/>
              </a:rPr>
              <a:t>(Model)</a:t>
            </a:r>
            <a:r>
              <a:rPr lang="ko-KR" altLang="en-US" sz="1900" dirty="0">
                <a:latin typeface="+mn-ea"/>
              </a:rPr>
              <a:t>은 </a:t>
            </a:r>
            <a:r>
              <a:rPr lang="ko-KR" altLang="en-US" sz="1900" b="1" dirty="0">
                <a:latin typeface="+mn-ea"/>
              </a:rPr>
              <a:t>애플리케이션의 정보</a:t>
            </a:r>
            <a:r>
              <a:rPr lang="en-US" altLang="ko-KR" sz="1900" b="1" dirty="0">
                <a:latin typeface="+mn-ea"/>
              </a:rPr>
              <a:t>(</a:t>
            </a:r>
            <a:r>
              <a:rPr lang="ko-KR" altLang="en-US" sz="1900" b="1" dirty="0">
                <a:latin typeface="+mn-ea"/>
              </a:rPr>
              <a:t>데이터</a:t>
            </a:r>
            <a:r>
              <a:rPr lang="en-US" altLang="ko-KR" sz="1900" b="1" dirty="0">
                <a:latin typeface="+mn-ea"/>
              </a:rPr>
              <a:t>)</a:t>
            </a:r>
            <a:r>
              <a:rPr lang="ko-KR" altLang="en-US" sz="1900" dirty="0">
                <a:latin typeface="+mn-ea"/>
              </a:rPr>
              <a:t>를 나타내며</a:t>
            </a:r>
            <a:r>
              <a:rPr lang="en-US" altLang="ko-KR" sz="1900" dirty="0">
                <a:latin typeface="+mn-ea"/>
              </a:rPr>
              <a:t>,      </a:t>
            </a:r>
            <a:r>
              <a:rPr lang="ko-KR" altLang="en-US" sz="1900" b="1" dirty="0">
                <a:solidFill>
                  <a:srgbClr val="0070C0"/>
                </a:solidFill>
                <a:latin typeface="+mn-ea"/>
              </a:rPr>
              <a:t>뷰</a:t>
            </a:r>
            <a:r>
              <a:rPr lang="en-US" altLang="ko-KR" sz="1900" b="1" dirty="0">
                <a:solidFill>
                  <a:srgbClr val="0070C0"/>
                </a:solidFill>
                <a:latin typeface="+mn-ea"/>
              </a:rPr>
              <a:t>(View)</a:t>
            </a:r>
            <a:r>
              <a:rPr lang="ko-KR" altLang="en-US" sz="1900" dirty="0">
                <a:latin typeface="+mn-ea"/>
              </a:rPr>
              <a:t>는 텍스트</a:t>
            </a:r>
            <a:r>
              <a:rPr lang="en-US" altLang="ko-KR" sz="1900" dirty="0">
                <a:latin typeface="+mn-ea"/>
              </a:rPr>
              <a:t>, </a:t>
            </a:r>
            <a:r>
              <a:rPr lang="ko-KR" altLang="en-US" sz="1900" dirty="0">
                <a:latin typeface="+mn-ea"/>
              </a:rPr>
              <a:t>체크박스 항목 등과 같은 </a:t>
            </a:r>
            <a:r>
              <a:rPr lang="ko-KR" altLang="en-US" sz="1900" b="1" dirty="0">
                <a:latin typeface="+mn-ea"/>
              </a:rPr>
              <a:t>사용자 인터페이스 요소</a:t>
            </a:r>
            <a:r>
              <a:rPr lang="ko-KR" altLang="en-US" sz="1900" dirty="0">
                <a:latin typeface="+mn-ea"/>
              </a:rPr>
              <a:t>를 나타내고</a:t>
            </a:r>
            <a:r>
              <a:rPr lang="en-US" altLang="ko-KR" sz="1900" dirty="0">
                <a:latin typeface="+mn-ea"/>
              </a:rPr>
              <a:t>, </a:t>
            </a:r>
            <a:r>
              <a:rPr lang="ko-KR" altLang="en-US" sz="1900" b="1" dirty="0">
                <a:solidFill>
                  <a:srgbClr val="0070C0"/>
                </a:solidFill>
                <a:latin typeface="+mn-ea"/>
              </a:rPr>
              <a:t>컨트롤러</a:t>
            </a:r>
            <a:r>
              <a:rPr lang="en-US" altLang="ko-KR" sz="1900" b="1" dirty="0">
                <a:solidFill>
                  <a:srgbClr val="0070C0"/>
                </a:solidFill>
                <a:latin typeface="+mn-ea"/>
              </a:rPr>
              <a:t>(Controller)</a:t>
            </a:r>
            <a:r>
              <a:rPr lang="ko-KR" altLang="en-US" sz="1900" dirty="0">
                <a:latin typeface="+mn-ea"/>
              </a:rPr>
              <a:t>는 </a:t>
            </a:r>
            <a:r>
              <a:rPr lang="ko-KR" altLang="en-US" sz="1900" b="1" dirty="0">
                <a:latin typeface="+mn-ea"/>
              </a:rPr>
              <a:t>데이터와 비즈니스 로직 사이의 상호동작을 관리</a:t>
            </a:r>
            <a:r>
              <a:rPr lang="ko-KR" altLang="en-US" sz="1900" dirty="0">
                <a:latin typeface="+mn-ea"/>
              </a:rPr>
              <a:t>한다</a:t>
            </a:r>
            <a:r>
              <a:rPr lang="en-US" altLang="ko-KR" sz="1900" dirty="0">
                <a:latin typeface="+mn-ea"/>
              </a:rPr>
              <a:t>.</a:t>
            </a:r>
          </a:p>
          <a:p>
            <a:pPr marL="0" lvl="0" indent="0" algn="r">
              <a:lnSpc>
                <a:spcPct val="160000"/>
              </a:lnSpc>
              <a:buNone/>
            </a:pPr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출처</a:t>
            </a:r>
            <a:r>
              <a:rPr lang="en-US" altLang="ko-KR" sz="1200" dirty="0">
                <a:latin typeface="+mn-ea"/>
              </a:rPr>
              <a:t>: </a:t>
            </a:r>
            <a:r>
              <a:rPr lang="ko-KR" altLang="en-US" sz="1200" dirty="0">
                <a:latin typeface="+mn-ea"/>
              </a:rPr>
              <a:t>위키백과</a:t>
            </a:r>
            <a:r>
              <a:rPr lang="en-US" altLang="ko-KR" sz="1200" dirty="0"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6656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FBFCE5-30A6-5275-6D71-16CE350E1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MVC Architecture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68D9EC-D8A6-7E27-6B8A-C8AE3A5F9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3</a:t>
            </a:fld>
            <a:endParaRPr lang="ko-KR" altLang="en-US"/>
          </a:p>
        </p:txBody>
      </p:sp>
      <p:pic>
        <p:nvPicPr>
          <p:cNvPr id="3" name="그림 17" descr="웹프로그래밍구조5.png">
            <a:extLst>
              <a:ext uri="{FF2B5EF4-FFF2-40B4-BE49-F238E27FC236}">
                <a16:creationId xmlns:a16="http://schemas.microsoft.com/office/drawing/2014/main" id="{83811D08-22F1-BC58-65CE-21C721F42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622" y="1592118"/>
            <a:ext cx="7897728" cy="3673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7327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C8F408-6FF9-3590-903E-FE8CF6780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582BE0B-8658-57B9-05A4-566BCB9DC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9903"/>
          </a:xfrm>
        </p:spPr>
        <p:txBody>
          <a:bodyPr/>
          <a:lstStyle/>
          <a:p>
            <a:r>
              <a:rPr lang="en-US" altLang="ko-KR" dirty="0"/>
              <a:t>Spring MVC Architecture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①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3F9A4E3-6E6F-93E0-DB3C-D697987E4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1150421"/>
            <a:ext cx="8458200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215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274E99-C206-C895-9B47-FC025F161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E398316-EA77-7166-055C-50B7EFC68B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74"/>
          <a:stretch/>
        </p:blipFill>
        <p:spPr>
          <a:xfrm>
            <a:off x="367191" y="1291178"/>
            <a:ext cx="8409618" cy="446036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B422B45-F05E-7FA2-2D8B-264F8E3C6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9903"/>
          </a:xfrm>
        </p:spPr>
        <p:txBody>
          <a:bodyPr/>
          <a:lstStyle/>
          <a:p>
            <a:r>
              <a:rPr lang="en-US" altLang="ko-KR" dirty="0"/>
              <a:t>Spring MVC Architecture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②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04523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274E99-C206-C895-9B47-FC025F161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6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E398316-EA77-7166-055C-50B7EFC68B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74"/>
          <a:stretch/>
        </p:blipFill>
        <p:spPr>
          <a:xfrm>
            <a:off x="1764144" y="226716"/>
            <a:ext cx="5615710" cy="2978508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CFD4FE42-8A52-E3DF-06E6-72788EEAAEED}"/>
              </a:ext>
            </a:extLst>
          </p:cNvPr>
          <p:cNvSpPr/>
          <p:nvPr/>
        </p:nvSpPr>
        <p:spPr>
          <a:xfrm>
            <a:off x="273604" y="3297382"/>
            <a:ext cx="8596791" cy="305711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t"/>
          <a:lstStyle/>
          <a:p>
            <a:pPr marL="228600" indent="-228600">
              <a:spcAft>
                <a:spcPts val="800"/>
              </a:spcAft>
              <a:buFont typeface="+mj-lt"/>
              <a:buAutoNum type="arabicPeriod"/>
            </a:pPr>
            <a:r>
              <a:rPr lang="en-US" altLang="ko-KR" sz="1100" b="1" dirty="0" err="1">
                <a:solidFill>
                  <a:srgbClr val="FF0000"/>
                </a:solidFill>
                <a:latin typeface="+mn-ea"/>
              </a:rPr>
              <a:t>DispatcherServlet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이 웹 프로그램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프로젝트 폴더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 대한 사용자의 모든 요청을 받아들인다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.</a:t>
            </a:r>
          </a:p>
          <a:p>
            <a:pPr marL="228600" indent="-228600">
              <a:spcAft>
                <a:spcPts val="800"/>
              </a:spcAft>
              <a:buFont typeface="+mj-lt"/>
              <a:buAutoNum type="arabicPeriod"/>
            </a:pPr>
            <a:r>
              <a:rPr lang="en-US" altLang="ko-KR" sz="1100" b="1" dirty="0" err="1">
                <a:solidFill>
                  <a:srgbClr val="FF0000"/>
                </a:solidFill>
                <a:latin typeface="+mn-ea"/>
              </a:rPr>
              <a:t>DispatcherServlet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은 적절한 </a:t>
            </a:r>
            <a:r>
              <a:rPr lang="en-US" altLang="ko-KR" sz="1100" b="1" dirty="0">
                <a:solidFill>
                  <a:srgbClr val="7030A0"/>
                </a:solidFill>
                <a:latin typeface="+mn-ea"/>
              </a:rPr>
              <a:t>Controller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를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선택하는 작업을 </a:t>
            </a:r>
            <a:r>
              <a:rPr lang="en-US" altLang="ko-KR" sz="1100" b="1" dirty="0" err="1">
                <a:solidFill>
                  <a:srgbClr val="0070C0"/>
                </a:solidFill>
                <a:latin typeface="+mn-ea"/>
              </a:rPr>
              <a:t>HandlerMapping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 위임하고 </a:t>
            </a:r>
            <a:r>
              <a:rPr lang="en-US" altLang="ko-KR" sz="1100" b="1" dirty="0" err="1">
                <a:solidFill>
                  <a:srgbClr val="0070C0"/>
                </a:solidFill>
                <a:latin typeface="+mn-ea"/>
              </a:rPr>
              <a:t>HandlerMapping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은 요청 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URL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 연결된 </a:t>
            </a:r>
            <a:r>
              <a:rPr lang="en-US" altLang="ko-KR" sz="1100" b="1" dirty="0">
                <a:solidFill>
                  <a:srgbClr val="7030A0"/>
                </a:solidFill>
                <a:latin typeface="+mn-ea"/>
              </a:rPr>
              <a:t>Controller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를 선택한 후 그 </a:t>
            </a:r>
            <a:r>
              <a:rPr lang="en-US" altLang="ko-KR" sz="1100" b="1" dirty="0">
                <a:solidFill>
                  <a:srgbClr val="7030A0"/>
                </a:solidFill>
                <a:latin typeface="+mn-ea"/>
              </a:rPr>
              <a:t>Controller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를 </a:t>
            </a:r>
            <a:r>
              <a:rPr lang="en-US" altLang="ko-KR" sz="1100" b="1" dirty="0" err="1">
                <a:solidFill>
                  <a:srgbClr val="FF0000"/>
                </a:solidFill>
                <a:latin typeface="+mn-ea"/>
              </a:rPr>
              <a:t>DispatcherServlet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에게 보낸다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.</a:t>
            </a:r>
          </a:p>
          <a:p>
            <a:pPr marL="228600" indent="-228600">
              <a:spcAft>
                <a:spcPts val="800"/>
              </a:spcAft>
              <a:buFont typeface="+mj-lt"/>
              <a:buAutoNum type="arabicPeriod"/>
            </a:pPr>
            <a:r>
              <a:rPr lang="en-US" altLang="ko-KR" sz="1100" b="1" dirty="0" err="1">
                <a:solidFill>
                  <a:srgbClr val="FF0000"/>
                </a:solidFill>
                <a:latin typeface="+mn-ea"/>
              </a:rPr>
              <a:t>DispatcherServlet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은 </a:t>
            </a:r>
            <a:r>
              <a:rPr lang="en-US" altLang="ko-KR" sz="1100" b="1" dirty="0">
                <a:solidFill>
                  <a:srgbClr val="7030A0"/>
                </a:solidFill>
                <a:latin typeface="+mn-ea"/>
              </a:rPr>
              <a:t>Controller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에게  사용자의 요청을 처리하도록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(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비즈니스 로직을 실행하도록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)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100" dirty="0" err="1">
                <a:solidFill>
                  <a:schemeClr val="tx1"/>
                </a:solidFill>
                <a:latin typeface="+mn-ea"/>
              </a:rPr>
              <a:t>하는것을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100" b="1" dirty="0" err="1">
                <a:solidFill>
                  <a:srgbClr val="0070C0"/>
                </a:solidFill>
                <a:latin typeface="+mn-ea"/>
              </a:rPr>
              <a:t>HandlerAdapter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 위임한다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.</a:t>
            </a:r>
          </a:p>
          <a:p>
            <a:pPr marL="228600" indent="-228600">
              <a:spcAft>
                <a:spcPts val="800"/>
              </a:spcAft>
              <a:buFont typeface="+mj-lt"/>
              <a:buAutoNum type="arabicPeriod"/>
            </a:pPr>
            <a:r>
              <a:rPr lang="en-US" altLang="ko-KR" sz="1100" b="1" dirty="0" err="1">
                <a:solidFill>
                  <a:srgbClr val="0070C0"/>
                </a:solidFill>
                <a:latin typeface="+mn-ea"/>
              </a:rPr>
              <a:t>HandlerAdapter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는 </a:t>
            </a:r>
            <a:r>
              <a:rPr lang="en-US" altLang="ko-KR" sz="1100" b="1" dirty="0">
                <a:solidFill>
                  <a:srgbClr val="7030A0"/>
                </a:solidFill>
                <a:latin typeface="+mn-ea"/>
              </a:rPr>
              <a:t>Controller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의 사용자의 요청을 처리하는 메소드를 호출한다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.</a:t>
            </a:r>
          </a:p>
          <a:p>
            <a:pPr marL="228600" indent="-228600">
              <a:spcAft>
                <a:spcPts val="800"/>
              </a:spcAft>
              <a:buFont typeface="+mj-lt"/>
              <a:buAutoNum type="arabicPeriod"/>
            </a:pPr>
            <a:r>
              <a:rPr lang="en-US" altLang="ko-KR" sz="1100" b="1" dirty="0">
                <a:solidFill>
                  <a:srgbClr val="7030A0"/>
                </a:solidFill>
                <a:latin typeface="+mn-ea"/>
              </a:rPr>
              <a:t>Controller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는 </a:t>
            </a:r>
            <a:r>
              <a:rPr lang="en-US" altLang="ko-KR" sz="1100" b="1" dirty="0">
                <a:solidFill>
                  <a:srgbClr val="7030A0"/>
                </a:solidFill>
                <a:latin typeface="+mn-ea"/>
              </a:rPr>
              <a:t>Service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에게 사용자의 요청을 처리하도록 위임하고 반환된 결과를 </a:t>
            </a:r>
            <a:r>
              <a:rPr lang="en-US" altLang="ko-KR" sz="1100" b="1" dirty="0">
                <a:solidFill>
                  <a:srgbClr val="0070C0"/>
                </a:solidFill>
                <a:latin typeface="+mn-ea"/>
              </a:rPr>
              <a:t>Model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 세팅한다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.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그리고 </a:t>
            </a:r>
            <a:r>
              <a:rPr lang="en-US" altLang="ko-KR" sz="1100" b="1" dirty="0">
                <a:solidFill>
                  <a:srgbClr val="00B050"/>
                </a:solidFill>
                <a:latin typeface="+mn-ea"/>
              </a:rPr>
              <a:t>View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의 논리적인 이름을 </a:t>
            </a:r>
            <a:r>
              <a:rPr lang="en-US" altLang="ko-KR" sz="1100" b="1" dirty="0" err="1">
                <a:solidFill>
                  <a:srgbClr val="0070C0"/>
                </a:solidFill>
                <a:latin typeface="+mn-ea"/>
              </a:rPr>
              <a:t>HandlerAdapter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에게 반환하면 </a:t>
            </a:r>
            <a:r>
              <a:rPr lang="en-US" altLang="ko-KR" sz="1100" b="1" dirty="0" err="1">
                <a:solidFill>
                  <a:srgbClr val="0070C0"/>
                </a:solidFill>
                <a:latin typeface="+mn-ea"/>
              </a:rPr>
              <a:t>HandlerAdapter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는 </a:t>
            </a:r>
            <a:r>
              <a:rPr lang="en-US" altLang="ko-KR" sz="1100" b="1" dirty="0">
                <a:solidFill>
                  <a:srgbClr val="00B050"/>
                </a:solidFill>
                <a:latin typeface="+mn-ea"/>
              </a:rPr>
              <a:t>View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이름을 </a:t>
            </a:r>
            <a:r>
              <a:rPr lang="en-US" altLang="ko-KR" sz="1100" b="1" dirty="0" err="1">
                <a:solidFill>
                  <a:srgbClr val="FF0000"/>
                </a:solidFill>
                <a:latin typeface="+mn-ea"/>
              </a:rPr>
              <a:t>DispatcherServlet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에게 반환한다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.</a:t>
            </a:r>
          </a:p>
          <a:p>
            <a:pPr marL="228600" indent="-228600">
              <a:spcAft>
                <a:spcPts val="800"/>
              </a:spcAft>
              <a:buFont typeface="+mj-lt"/>
              <a:buAutoNum type="arabicPeriod"/>
            </a:pPr>
            <a:r>
              <a:rPr lang="en-US" altLang="ko-KR" sz="1100" b="1" dirty="0" err="1">
                <a:solidFill>
                  <a:srgbClr val="FF0000"/>
                </a:solidFill>
                <a:latin typeface="+mn-ea"/>
              </a:rPr>
              <a:t>DispatcherServlet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은 최종적인 </a:t>
            </a:r>
            <a:r>
              <a:rPr lang="en-US" altLang="ko-KR" sz="1100" b="1" dirty="0">
                <a:solidFill>
                  <a:srgbClr val="00B050"/>
                </a:solidFill>
                <a:latin typeface="+mn-ea"/>
              </a:rPr>
              <a:t>View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 를 결정하는 작업을 </a:t>
            </a:r>
            <a:r>
              <a:rPr lang="en-US" altLang="ko-KR" sz="1100" b="1" dirty="0" err="1">
                <a:solidFill>
                  <a:srgbClr val="0070C0"/>
                </a:solidFill>
                <a:latin typeface="+mn-ea"/>
              </a:rPr>
              <a:t>ViewResolver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에게 위임한다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. </a:t>
            </a:r>
            <a:r>
              <a:rPr lang="en-US" altLang="ko-KR" sz="1100" b="1" dirty="0" err="1">
                <a:solidFill>
                  <a:srgbClr val="0070C0"/>
                </a:solidFill>
                <a:latin typeface="+mn-ea"/>
              </a:rPr>
              <a:t>ViewResolver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는 </a:t>
            </a:r>
            <a:r>
              <a:rPr lang="en-US" altLang="ko-KR" sz="1100" b="1" dirty="0">
                <a:solidFill>
                  <a:srgbClr val="00B050"/>
                </a:solidFill>
                <a:latin typeface="+mn-ea"/>
              </a:rPr>
              <a:t>View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의 논리적인 이름에 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</a:rPr>
              <a:t>/WEB-INF/views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경로와 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</a:rPr>
              <a:t>.</a:t>
            </a:r>
            <a:r>
              <a:rPr lang="en-US" altLang="ko-KR" sz="1100" b="1" dirty="0" err="1">
                <a:solidFill>
                  <a:schemeClr val="tx1"/>
                </a:solidFill>
                <a:latin typeface="+mn-ea"/>
              </a:rPr>
              <a:t>jsp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확장자를 조합하여 최종적인 </a:t>
            </a:r>
            <a:r>
              <a:rPr lang="en-US" altLang="ko-KR" sz="1100" b="1" dirty="0">
                <a:solidFill>
                  <a:srgbClr val="00B050"/>
                </a:solidFill>
                <a:latin typeface="+mn-ea"/>
              </a:rPr>
              <a:t>View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를 결정하고 이를 </a:t>
            </a:r>
            <a:r>
              <a:rPr lang="en-US" altLang="ko-KR" sz="1100" b="1" dirty="0" err="1">
                <a:solidFill>
                  <a:srgbClr val="FF0000"/>
                </a:solidFill>
                <a:latin typeface="+mn-ea"/>
              </a:rPr>
              <a:t>DispatcherServlet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에게 반환한다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.</a:t>
            </a:r>
          </a:p>
          <a:p>
            <a:pPr marL="228600" indent="-228600">
              <a:spcAft>
                <a:spcPts val="800"/>
              </a:spcAft>
              <a:buFont typeface="+mj-lt"/>
              <a:buAutoNum type="arabicPeriod"/>
            </a:pPr>
            <a:r>
              <a:rPr lang="en-US" altLang="ko-KR" sz="1100" b="1" dirty="0" err="1">
                <a:solidFill>
                  <a:srgbClr val="FF0000"/>
                </a:solidFill>
                <a:latin typeface="+mn-ea"/>
              </a:rPr>
              <a:t>DispatcherServlet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은 사용자의 요청에 대한 응답화면 구성작업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(</a:t>
            </a:r>
            <a:r>
              <a:rPr lang="ko-KR" altLang="en-US" sz="1000" dirty="0" err="1">
                <a:solidFill>
                  <a:schemeClr val="bg1">
                    <a:lumMod val="50000"/>
                  </a:schemeClr>
                </a:solidFill>
                <a:latin typeface="+mn-ea"/>
              </a:rPr>
              <a:t>랜더링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 처리작업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)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을 최종적인 </a:t>
            </a:r>
            <a:r>
              <a:rPr lang="en-US" altLang="ko-KR" sz="1100" b="1" dirty="0">
                <a:solidFill>
                  <a:srgbClr val="00B050"/>
                </a:solidFill>
                <a:latin typeface="+mn-ea"/>
              </a:rPr>
              <a:t>View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 위임한다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.</a:t>
            </a:r>
          </a:p>
          <a:p>
            <a:pPr marL="228600" indent="-228600">
              <a:spcAft>
                <a:spcPts val="800"/>
              </a:spcAft>
              <a:buFont typeface="+mj-lt"/>
              <a:buAutoNum type="arabicPeriod"/>
            </a:pPr>
            <a:r>
              <a:rPr lang="en-US" altLang="ko-KR" sz="1100" b="1" dirty="0">
                <a:solidFill>
                  <a:srgbClr val="00B050"/>
                </a:solidFill>
                <a:latin typeface="+mn-ea"/>
              </a:rPr>
              <a:t>View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는 </a:t>
            </a:r>
            <a:r>
              <a:rPr lang="en-US" altLang="ko-KR" sz="1100" b="1" dirty="0">
                <a:solidFill>
                  <a:srgbClr val="0070C0"/>
                </a:solidFill>
                <a:latin typeface="+mn-ea"/>
              </a:rPr>
              <a:t>Model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</a:rPr>
              <a:t> 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이나</a:t>
            </a:r>
            <a:r>
              <a:rPr lang="ko-KR" altLang="en-US" sz="1100" b="1" dirty="0">
                <a:solidFill>
                  <a:schemeClr val="tx1"/>
                </a:solidFill>
                <a:latin typeface="+mn-ea"/>
              </a:rPr>
              <a:t> 기타 객체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에 저장된 데이터를 이용해서 응답화면을 만들어 </a:t>
            </a:r>
            <a:r>
              <a:rPr lang="en-US" altLang="ko-KR" sz="1100" b="1" dirty="0">
                <a:solidFill>
                  <a:schemeClr val="tx1"/>
                </a:solidFill>
                <a:latin typeface="+mn-ea"/>
              </a:rPr>
              <a:t>response</a:t>
            </a:r>
            <a:r>
              <a:rPr lang="ko-KR" altLang="en-US" sz="1100" dirty="0">
                <a:solidFill>
                  <a:schemeClr val="tx1"/>
                </a:solidFill>
                <a:latin typeface="+mn-ea"/>
              </a:rPr>
              <a:t>객체에 저장하여 웹서버로 반환한다</a:t>
            </a:r>
            <a:r>
              <a:rPr lang="en-US" altLang="ko-KR" sz="1100" dirty="0">
                <a:solidFill>
                  <a:schemeClr val="tx1"/>
                </a:solidFill>
                <a:latin typeface="+mn-ea"/>
              </a:rPr>
              <a:t>.</a:t>
            </a:r>
          </a:p>
          <a:p>
            <a:pPr>
              <a:spcAft>
                <a:spcPts val="800"/>
              </a:spcAft>
            </a:pPr>
            <a:endParaRPr lang="ko-KR" altLang="en-US" sz="11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03161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54798-C3AA-C9DE-DDCE-150FA8562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Spring MVC </a:t>
            </a:r>
            <a:r>
              <a:rPr lang="ko-KR" altLang="en-US" dirty="0"/>
              <a:t>프로젝트 만들기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5453A2-A8C4-A0A0-D59F-205C3F94C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127413"/>
            <a:ext cx="7886700" cy="502606"/>
          </a:xfrm>
        </p:spPr>
        <p:txBody>
          <a:bodyPr/>
          <a:lstStyle/>
          <a:p>
            <a:r>
              <a:rPr lang="ko-KR" altLang="en-US" dirty="0"/>
              <a:t>프로젝트 창에서 </a:t>
            </a:r>
            <a:r>
              <a:rPr lang="en-US" altLang="ko-KR" dirty="0"/>
              <a:t>New &gt; Spring Legacy Project &gt; …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F05DF3-A23C-F1F2-AA97-033E622E5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7</a:t>
            </a:fld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8304ABB-281E-F209-9BF6-92EB5D6922BC}"/>
              </a:ext>
            </a:extLst>
          </p:cNvPr>
          <p:cNvGrpSpPr/>
          <p:nvPr/>
        </p:nvGrpSpPr>
        <p:grpSpPr>
          <a:xfrm>
            <a:off x="2515001" y="1642578"/>
            <a:ext cx="4107374" cy="4850296"/>
            <a:chOff x="2515001" y="1642578"/>
            <a:chExt cx="4107374" cy="4850296"/>
          </a:xfrm>
        </p:grpSpPr>
        <p:pic>
          <p:nvPicPr>
            <p:cNvPr id="6" name="그림 5" descr="텍스트이(가) 표시된 사진&#10;&#10;자동 생성된 설명">
              <a:extLst>
                <a:ext uri="{FF2B5EF4-FFF2-40B4-BE49-F238E27FC236}">
                  <a16:creationId xmlns:a16="http://schemas.microsoft.com/office/drawing/2014/main" id="{29C8306E-3138-1832-F5ED-6D9C90537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21625" y="1642578"/>
              <a:ext cx="4100750" cy="4850296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6D00BE-2905-0594-DA93-2FC91C8A8FA4}"/>
                </a:ext>
              </a:extLst>
            </p:cNvPr>
            <p:cNvSpPr/>
            <p:nvPr/>
          </p:nvSpPr>
          <p:spPr>
            <a:xfrm>
              <a:off x="2521625" y="2335695"/>
              <a:ext cx="4100750" cy="135833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rgbClr val="FF0000"/>
                  </a:solidFill>
                </a:ln>
                <a:noFill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4BE17A45-1080-7055-1E5E-9547BEA376A9}"/>
                </a:ext>
              </a:extLst>
            </p:cNvPr>
            <p:cNvSpPr/>
            <p:nvPr/>
          </p:nvSpPr>
          <p:spPr>
            <a:xfrm>
              <a:off x="2515001" y="4118115"/>
              <a:ext cx="4100750" cy="135833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solidFill>
                    <a:srgbClr val="FF0000"/>
                  </a:solidFill>
                </a:ln>
                <a:noFill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7210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54798-C3AA-C9DE-DDCE-150FA8562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Spring MVC </a:t>
            </a:r>
            <a:r>
              <a:rPr lang="ko-KR" altLang="en-US" dirty="0"/>
              <a:t>세팅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5453A2-A8C4-A0A0-D59F-205C3F94CA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42391"/>
            <a:ext cx="7886700" cy="517675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0070C0"/>
                </a:solidFill>
              </a:rPr>
              <a:t>web.xml</a:t>
            </a:r>
            <a:r>
              <a:rPr lang="ko-KR" altLang="en-US" b="1" dirty="0">
                <a:solidFill>
                  <a:srgbClr val="0070C0"/>
                </a:solidFill>
              </a:rPr>
              <a:t> </a:t>
            </a:r>
            <a:r>
              <a:rPr lang="ko-KR" altLang="en-US" sz="2000" dirty="0"/>
              <a:t>파일 세팅하기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0070C0"/>
                </a:solidFill>
              </a:rPr>
              <a:t>pom.xml </a:t>
            </a:r>
            <a:r>
              <a:rPr lang="ko-KR" altLang="en-US" sz="2000" dirty="0"/>
              <a:t>파일 세팅하기</a:t>
            </a:r>
            <a:endParaRPr lang="en-US" altLang="ko-KR" dirty="0"/>
          </a:p>
          <a:p>
            <a:pPr lvl="1">
              <a:lnSpc>
                <a:spcPct val="150000"/>
              </a:lnSpc>
            </a:pPr>
            <a:r>
              <a:rPr lang="en-US" altLang="ko-KR" sz="2000" dirty="0"/>
              <a:t>https://mvnrepository.com/  </a:t>
            </a:r>
            <a:r>
              <a:rPr lang="ko-KR" altLang="en-US" sz="2000" dirty="0"/>
              <a:t>참조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dirty="0" err="1"/>
              <a:t>MyBatis</a:t>
            </a:r>
            <a:r>
              <a:rPr lang="ko-KR" altLang="en-US" sz="2000" dirty="0"/>
              <a:t>와 데이터베이스</a:t>
            </a:r>
            <a:r>
              <a:rPr lang="en-US" altLang="ko-KR" sz="2000" dirty="0"/>
              <a:t>, </a:t>
            </a:r>
            <a:r>
              <a:rPr lang="ko-KR" altLang="en-US" sz="2000" dirty="0"/>
              <a:t>빈 등록 관련 세팅하기</a:t>
            </a:r>
            <a:endParaRPr lang="en-US" altLang="ko-KR" sz="2000" dirty="0"/>
          </a:p>
          <a:p>
            <a:pPr lvl="1">
              <a:lnSpc>
                <a:spcPct val="150000"/>
              </a:lnSpc>
            </a:pPr>
            <a:r>
              <a:rPr lang="en-US" altLang="ko-KR" sz="2000" b="1" dirty="0">
                <a:solidFill>
                  <a:srgbClr val="0070C0"/>
                </a:solidFill>
              </a:rPr>
              <a:t>servlet-context.xml</a:t>
            </a:r>
          </a:p>
          <a:p>
            <a:pPr lvl="1">
              <a:lnSpc>
                <a:spcPct val="150000"/>
              </a:lnSpc>
            </a:pPr>
            <a:r>
              <a:rPr lang="en-US" altLang="ko-KR" sz="2000" b="1" dirty="0">
                <a:solidFill>
                  <a:srgbClr val="0070C0"/>
                </a:solidFill>
              </a:rPr>
              <a:t>root-context.xml</a:t>
            </a:r>
          </a:p>
          <a:p>
            <a:pPr>
              <a:lnSpc>
                <a:spcPct val="150000"/>
              </a:lnSpc>
            </a:pPr>
            <a:r>
              <a:rPr lang="ko-KR" altLang="en-US" sz="1600" dirty="0"/>
              <a:t>프로젝트 창에서 마우스 오른쪽 클릭 </a:t>
            </a:r>
            <a:r>
              <a:rPr lang="en-US" altLang="ko-KR" dirty="0"/>
              <a:t>&gt; Maven &gt; </a:t>
            </a:r>
            <a:r>
              <a:rPr lang="en-US" altLang="ko-KR" b="1" dirty="0">
                <a:solidFill>
                  <a:srgbClr val="0070C0"/>
                </a:solidFill>
              </a:rPr>
              <a:t>Update Project </a:t>
            </a:r>
            <a:r>
              <a:rPr lang="en-US" altLang="ko-KR" sz="1800" dirty="0"/>
              <a:t>(Alt + F5)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5F05DF3-A23C-F1F2-AA97-033E622E5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5AE9B98-B750-41D5-BD9F-A9CA6ED31B2E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4683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EB9E4-A0C3-A900-1F30-1F27E17BA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8589"/>
            <a:ext cx="7886700" cy="679903"/>
          </a:xfrm>
        </p:spPr>
        <p:txBody>
          <a:bodyPr/>
          <a:lstStyle/>
          <a:p>
            <a:r>
              <a:rPr lang="en-US" altLang="ko-KR" dirty="0"/>
              <a:t>web.xml </a:t>
            </a:r>
            <a:r>
              <a:rPr lang="ko-KR" altLang="en-US" dirty="0"/>
              <a:t>설정 파일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9938A2-6CE2-DE8D-0BA0-1F790D257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49" y="924339"/>
            <a:ext cx="8108951" cy="549480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ko-KR" altLang="en-US" sz="2000" dirty="0">
                <a:solidFill>
                  <a:srgbClr val="0070C0"/>
                </a:solidFill>
              </a:rPr>
              <a:t>배포 서술자</a:t>
            </a:r>
            <a:r>
              <a:rPr lang="en-US" altLang="ko-KR" sz="2000" dirty="0">
                <a:solidFill>
                  <a:srgbClr val="0070C0"/>
                </a:solidFill>
              </a:rPr>
              <a:t>(Deployment Descriptor) </a:t>
            </a:r>
          </a:p>
          <a:p>
            <a:pPr lvl="1">
              <a:lnSpc>
                <a:spcPct val="150000"/>
              </a:lnSpc>
            </a:pPr>
            <a:r>
              <a:rPr lang="ko-KR" altLang="en-US" sz="1400" dirty="0"/>
              <a:t>웹 컨테이너</a:t>
            </a:r>
            <a:r>
              <a:rPr lang="en-US" altLang="ko-KR" sz="1400" dirty="0"/>
              <a:t>(WAS)</a:t>
            </a:r>
            <a:r>
              <a:rPr lang="ko-KR" altLang="en-US" sz="1400" dirty="0"/>
              <a:t>에게 웹 프로그램을 배포하는 방법을 설명하는 파일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70C0"/>
                </a:solidFill>
              </a:rPr>
              <a:t>자바 기반 웹 프로그램의 필수 파일</a:t>
            </a:r>
            <a:endParaRPr lang="en-US" altLang="ko-KR" sz="2000" dirty="0">
              <a:solidFill>
                <a:srgbClr val="0070C0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0070C0"/>
                </a:solidFill>
              </a:rPr>
              <a:t>저장 위치</a:t>
            </a:r>
            <a:r>
              <a:rPr lang="en-US" altLang="ko-KR" sz="2000" dirty="0"/>
              <a:t>: application root(webapp) / WEB-INF / web.xml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48D5135-D3EF-F38D-810C-1A08BD408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AE9B98-B750-41D5-BD9F-A9CA6ED31B2E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F078E9-5945-F201-1561-2029C55BA5EB}"/>
              </a:ext>
            </a:extLst>
          </p:cNvPr>
          <p:cNvSpPr/>
          <p:nvPr/>
        </p:nvSpPr>
        <p:spPr>
          <a:xfrm>
            <a:off x="2435087" y="6559826"/>
            <a:ext cx="3886200" cy="109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ko-KR" altLang="en-US" sz="1000" dirty="0">
                <a:solidFill>
                  <a:schemeClr val="bg1">
                    <a:lumMod val="50000"/>
                  </a:schemeClr>
                </a:solidFill>
              </a:rPr>
              <a:t>출처</a:t>
            </a:r>
            <a:r>
              <a:rPr lang="en-US" altLang="ko-KR" sz="1000" dirty="0">
                <a:solidFill>
                  <a:schemeClr val="bg1">
                    <a:lumMod val="50000"/>
                  </a:schemeClr>
                </a:solidFill>
              </a:rPr>
              <a:t>: wiki.metawerx.net/wiki/Web.xml)</a:t>
            </a:r>
            <a:endParaRPr lang="ko-KR" altLang="en-US" sz="10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21683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6948</TotalTime>
  <Words>1511</Words>
  <Application>Microsoft Office PowerPoint</Application>
  <PresentationFormat>화면 슬라이드 쇼(4:3)</PresentationFormat>
  <Paragraphs>198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19</vt:i4>
      </vt:variant>
    </vt:vector>
  </HeadingPairs>
  <TitlesOfParts>
    <vt:vector size="32" baseType="lpstr">
      <vt:lpstr>HY그래픽M</vt:lpstr>
      <vt:lpstr>맑은 고딕</vt:lpstr>
      <vt:lpstr>Arial</vt:lpstr>
      <vt:lpstr>Calibri</vt:lpstr>
      <vt:lpstr>Calibri Light</vt:lpstr>
      <vt:lpstr>Consolas</vt:lpstr>
      <vt:lpstr>Courier New</vt:lpstr>
      <vt:lpstr>Open Sans</vt:lpstr>
      <vt:lpstr>Times New Roman</vt:lpstr>
      <vt:lpstr>Wingdings</vt:lpstr>
      <vt:lpstr>Office 테마</vt:lpstr>
      <vt:lpstr>1_Office 테마</vt:lpstr>
      <vt:lpstr>2_Office Theme</vt:lpstr>
      <vt:lpstr>스프링 MVC 개요</vt:lpstr>
      <vt:lpstr>MVC: Model, View, Controller</vt:lpstr>
      <vt:lpstr>MVC Architecture</vt:lpstr>
      <vt:lpstr>Spring MVC Architecture ①</vt:lpstr>
      <vt:lpstr>Spring MVC Architecture ②</vt:lpstr>
      <vt:lpstr>PowerPoint 프레젠테이션</vt:lpstr>
      <vt:lpstr>Spring MVC 프로젝트 만들기</vt:lpstr>
      <vt:lpstr>Spring MVC 세팅</vt:lpstr>
      <vt:lpstr>web.xml 설정 파일</vt:lpstr>
      <vt:lpstr>web.xml</vt:lpstr>
      <vt:lpstr>web.xml(계속)</vt:lpstr>
      <vt:lpstr>PowerPoint 프레젠테이션</vt:lpstr>
      <vt:lpstr>DispatcherServlet과 스프링 컨테이너</vt:lpstr>
      <vt:lpstr>web.xml(계속)</vt:lpstr>
      <vt:lpstr>pom.xml 설정 파일</vt:lpstr>
      <vt:lpstr>pom.xml에서 Spring과 Java버전 세팅</vt:lpstr>
      <vt:lpstr>애노테이션 정리</vt:lpstr>
      <vt:lpstr>커맨드 객체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JSTL(Java Server Pages Standard Tag Library)</dc:title>
  <dc:creator>박주화</dc:creator>
  <cp:lastModifiedBy>박주화</cp:lastModifiedBy>
  <cp:revision>190</cp:revision>
  <dcterms:created xsi:type="dcterms:W3CDTF">2022-03-29T12:18:16Z</dcterms:created>
  <dcterms:modified xsi:type="dcterms:W3CDTF">2022-08-09T15:12:41Z</dcterms:modified>
</cp:coreProperties>
</file>

<file path=docProps/thumbnail.jpeg>
</file>